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handoutMasterIdLst>
    <p:handoutMasterId r:id="rId9"/>
  </p:handoutMasterIdLst>
  <p:sldIdLst>
    <p:sldId id="256" r:id="rId5"/>
    <p:sldId id="258" r:id="rId6"/>
    <p:sldId id="261" r:id="rId7"/>
    <p:sldId id="262" r:id="rId8"/>
  </p:sldIdLst>
  <p:sldSz cx="6858000" cy="9906000" type="A4"/>
  <p:notesSz cx="6858000" cy="9144000"/>
  <p:defaultTextStyle>
    <a:defPPr>
      <a:defRPr lang="en-US"/>
    </a:defPPr>
    <a:lvl1pPr marL="0" algn="l" defTabSz="201168" rtl="0" eaLnBrk="1" latinLnBrk="0" hangingPunct="1">
      <a:defRPr sz="792" kern="1200">
        <a:solidFill>
          <a:schemeClr val="tx1"/>
        </a:solidFill>
        <a:latin typeface="+mn-lt"/>
        <a:ea typeface="+mn-ea"/>
        <a:cs typeface="+mn-cs"/>
      </a:defRPr>
    </a:lvl1pPr>
    <a:lvl2pPr marL="201168" algn="l" defTabSz="201168" rtl="0" eaLnBrk="1" latinLnBrk="0" hangingPunct="1">
      <a:defRPr sz="792" kern="1200">
        <a:solidFill>
          <a:schemeClr val="tx1"/>
        </a:solidFill>
        <a:latin typeface="+mn-lt"/>
        <a:ea typeface="+mn-ea"/>
        <a:cs typeface="+mn-cs"/>
      </a:defRPr>
    </a:lvl2pPr>
    <a:lvl3pPr marL="402336" algn="l" defTabSz="201168" rtl="0" eaLnBrk="1" latinLnBrk="0" hangingPunct="1">
      <a:defRPr sz="792" kern="1200">
        <a:solidFill>
          <a:schemeClr val="tx1"/>
        </a:solidFill>
        <a:latin typeface="+mn-lt"/>
        <a:ea typeface="+mn-ea"/>
        <a:cs typeface="+mn-cs"/>
      </a:defRPr>
    </a:lvl3pPr>
    <a:lvl4pPr marL="603504" algn="l" defTabSz="201168" rtl="0" eaLnBrk="1" latinLnBrk="0" hangingPunct="1">
      <a:defRPr sz="792" kern="1200">
        <a:solidFill>
          <a:schemeClr val="tx1"/>
        </a:solidFill>
        <a:latin typeface="+mn-lt"/>
        <a:ea typeface="+mn-ea"/>
        <a:cs typeface="+mn-cs"/>
      </a:defRPr>
    </a:lvl4pPr>
    <a:lvl5pPr marL="804672" algn="l" defTabSz="201168" rtl="0" eaLnBrk="1" latinLnBrk="0" hangingPunct="1">
      <a:defRPr sz="792" kern="1200">
        <a:solidFill>
          <a:schemeClr val="tx1"/>
        </a:solidFill>
        <a:latin typeface="+mn-lt"/>
        <a:ea typeface="+mn-ea"/>
        <a:cs typeface="+mn-cs"/>
      </a:defRPr>
    </a:lvl5pPr>
    <a:lvl6pPr marL="1005840" algn="l" defTabSz="201168" rtl="0" eaLnBrk="1" latinLnBrk="0" hangingPunct="1">
      <a:defRPr sz="792" kern="1200">
        <a:solidFill>
          <a:schemeClr val="tx1"/>
        </a:solidFill>
        <a:latin typeface="+mn-lt"/>
        <a:ea typeface="+mn-ea"/>
        <a:cs typeface="+mn-cs"/>
      </a:defRPr>
    </a:lvl6pPr>
    <a:lvl7pPr marL="1207008" algn="l" defTabSz="201168" rtl="0" eaLnBrk="1" latinLnBrk="0" hangingPunct="1">
      <a:defRPr sz="792" kern="1200">
        <a:solidFill>
          <a:schemeClr val="tx1"/>
        </a:solidFill>
        <a:latin typeface="+mn-lt"/>
        <a:ea typeface="+mn-ea"/>
        <a:cs typeface="+mn-cs"/>
      </a:defRPr>
    </a:lvl7pPr>
    <a:lvl8pPr marL="1408176" algn="l" defTabSz="201168" rtl="0" eaLnBrk="1" latinLnBrk="0" hangingPunct="1">
      <a:defRPr sz="792" kern="1200">
        <a:solidFill>
          <a:schemeClr val="tx1"/>
        </a:solidFill>
        <a:latin typeface="+mn-lt"/>
        <a:ea typeface="+mn-ea"/>
        <a:cs typeface="+mn-cs"/>
      </a:defRPr>
    </a:lvl8pPr>
    <a:lvl9pPr marL="1609344" algn="l" defTabSz="201168" rtl="0" eaLnBrk="1" latinLnBrk="0" hangingPunct="1">
      <a:defRPr sz="79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ben van der Rijt" initials="GvdR" lastIdx="2" clrIdx="0">
    <p:extLst>
      <p:ext uri="{19B8F6BF-5375-455C-9EA6-DF929625EA0E}">
        <p15:presenceInfo xmlns:p15="http://schemas.microsoft.com/office/powerpoint/2012/main" userId="S::g.van.der.rijt@mediahuis.nl::46c68eed-4aaf-4837-afcc-c90042584f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FF261F"/>
    <a:srgbClr val="FFFFFF"/>
    <a:srgbClr val="BD1510"/>
    <a:srgbClr val="BEBEBE"/>
    <a:srgbClr val="EBEBEB"/>
    <a:srgbClr val="FF8A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4B6F52-1676-45C6-9907-B469AD27CD95}" v="3" dt="2021-09-08T10:42:53.35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5946"/>
  </p:normalViewPr>
  <p:slideViewPr>
    <p:cSldViewPr snapToGrid="0" snapToObjects="1">
      <p:cViewPr varScale="1">
        <p:scale>
          <a:sx n="67" d="100"/>
          <a:sy n="67" d="100"/>
        </p:scale>
        <p:origin x="2916" y="90"/>
      </p:cViewPr>
      <p:guideLst/>
    </p:cSldViewPr>
  </p:slideViewPr>
  <p:notesTextViewPr>
    <p:cViewPr>
      <p:scale>
        <a:sx n="1" d="1"/>
        <a:sy n="1" d="1"/>
      </p:scale>
      <p:origin x="0" y="0"/>
    </p:cViewPr>
  </p:notesTextViewPr>
  <p:notesViewPr>
    <p:cSldViewPr snapToGrid="0" snapToObjects="1">
      <p:cViewPr varScale="1">
        <p:scale>
          <a:sx n="84" d="100"/>
          <a:sy n="84" d="100"/>
        </p:scale>
        <p:origin x="28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777FDA7-AA6B-064F-9FEA-A0CAC8D01C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56B20539-E33A-F440-9FBC-148E5EAE7F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05A965-DA24-954E-B93A-FD11D1F33DDF}" type="datetimeFigureOut">
              <a:rPr lang="nl-NL" smtClean="0"/>
              <a:t>8-9-2021</a:t>
            </a:fld>
            <a:endParaRPr lang="nl-NL"/>
          </a:p>
        </p:txBody>
      </p:sp>
      <p:sp>
        <p:nvSpPr>
          <p:cNvPr id="4" name="Tijdelijke aanduiding voor voettekst 3">
            <a:extLst>
              <a:ext uri="{FF2B5EF4-FFF2-40B4-BE49-F238E27FC236}">
                <a16:creationId xmlns:a16="http://schemas.microsoft.com/office/drawing/2014/main" id="{710DBBB4-9BDC-2042-AF1D-669A79CFFF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96FD99FD-712A-CC48-AAD1-BEF8C2A74A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F9BC90-37A3-1D42-96EA-6D35A97B1F14}" type="slidenum">
              <a:rPr lang="nl-NL" smtClean="0"/>
              <a:t>‹#›</a:t>
            </a:fld>
            <a:endParaRPr lang="nl-NL"/>
          </a:p>
        </p:txBody>
      </p:sp>
    </p:spTree>
    <p:extLst>
      <p:ext uri="{BB962C8B-B14F-4D97-AF65-F5344CB8AC3E}">
        <p14:creationId xmlns:p14="http://schemas.microsoft.com/office/powerpoint/2010/main" val="1814315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 red">
    <p:bg>
      <p:bgPr>
        <a:solidFill>
          <a:srgbClr val="FF261F"/>
        </a:solidFill>
        <a:effectLst/>
      </p:bgPr>
    </p:bg>
    <p:spTree>
      <p:nvGrpSpPr>
        <p:cNvPr id="1" name=""/>
        <p:cNvGrpSpPr/>
        <p:nvPr/>
      </p:nvGrpSpPr>
      <p:grpSpPr>
        <a:xfrm>
          <a:off x="0" y="0"/>
          <a:ext cx="0" cy="0"/>
          <a:chOff x="0" y="0"/>
          <a:chExt cx="0" cy="0"/>
        </a:xfrm>
      </p:grpSpPr>
      <p:pic>
        <p:nvPicPr>
          <p:cNvPr id="4" name="Afbeelding" descr="Afbeelding">
            <a:extLst>
              <a:ext uri="{FF2B5EF4-FFF2-40B4-BE49-F238E27FC236}">
                <a16:creationId xmlns:a16="http://schemas.microsoft.com/office/drawing/2014/main" id="{9DAD025D-5F12-4117-9622-814A5EBE16C1}"/>
              </a:ext>
            </a:extLst>
          </p:cNvPr>
          <p:cNvPicPr>
            <a:picLocks noChangeAspect="1"/>
          </p:cNvPicPr>
          <p:nvPr userDrawn="1"/>
        </p:nvPicPr>
        <p:blipFill>
          <a:blip r:embed="rId2"/>
          <a:stretch>
            <a:fillRect/>
          </a:stretch>
        </p:blipFill>
        <p:spPr>
          <a:xfrm flipH="1">
            <a:off x="4910202" y="7871229"/>
            <a:ext cx="1826836" cy="1945285"/>
          </a:xfrm>
          <a:prstGeom prst="rect">
            <a:avLst/>
          </a:prstGeom>
          <a:ln w="12700">
            <a:miter lim="400000"/>
          </a:ln>
        </p:spPr>
      </p:pic>
    </p:spTree>
    <p:extLst>
      <p:ext uri="{BB962C8B-B14F-4D97-AF65-F5344CB8AC3E}">
        <p14:creationId xmlns:p14="http://schemas.microsoft.com/office/powerpoint/2010/main" val="255623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 option 1 / red">
    <p:bg>
      <p:bgPr>
        <a:solidFill>
          <a:srgbClr val="FF261F"/>
        </a:solidFill>
        <a:effectLst/>
      </p:bgPr>
    </p:bg>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92337F08-EEC3-8A48-A62B-14D3768F7C57}"/>
              </a:ext>
            </a:extLst>
          </p:cNvPr>
          <p:cNvSpPr>
            <a:spLocks noGrp="1"/>
          </p:cNvSpPr>
          <p:nvPr>
            <p:ph type="title" hasCustomPrompt="1"/>
          </p:nvPr>
        </p:nvSpPr>
        <p:spPr>
          <a:xfrm>
            <a:off x="506283" y="4560400"/>
            <a:ext cx="5845435" cy="780000"/>
          </a:xfrm>
          <a:prstGeom prst="rect">
            <a:avLst/>
          </a:prstGeom>
        </p:spPr>
        <p:txBody>
          <a:bodyPr anchor="ctr"/>
          <a:lstStyle>
            <a:lvl1pPr algn="ctr">
              <a:lnSpc>
                <a:spcPct val="100000"/>
              </a:lnSpc>
              <a:defRPr sz="2438" b="1">
                <a:solidFill>
                  <a:srgbClr val="FFFFFF"/>
                </a:solidFill>
                <a:latin typeface="Raleway" panose="020B0503030101060003" pitchFamily="34" charset="77"/>
              </a:defRPr>
            </a:lvl1pPr>
          </a:lstStyle>
          <a:p>
            <a:r>
              <a:rPr lang="nl-NL" dirty="0" err="1"/>
              <a:t>Placeholder</a:t>
            </a:r>
            <a:r>
              <a:rPr lang="nl-NL" dirty="0"/>
              <a:t> </a:t>
            </a:r>
            <a:r>
              <a:rPr lang="nl-NL" dirty="0" err="1"/>
              <a:t>for</a:t>
            </a:r>
            <a:r>
              <a:rPr lang="nl-NL" dirty="0"/>
              <a:t> </a:t>
            </a:r>
            <a:r>
              <a:rPr lang="nl-NL" dirty="0" err="1"/>
              <a:t>chapter</a:t>
            </a:r>
            <a:endParaRPr lang="nl-NL" dirty="0"/>
          </a:p>
        </p:txBody>
      </p:sp>
      <p:pic>
        <p:nvPicPr>
          <p:cNvPr id="6" name="Afbeelding" descr="Afbeelding">
            <a:extLst>
              <a:ext uri="{FF2B5EF4-FFF2-40B4-BE49-F238E27FC236}">
                <a16:creationId xmlns:a16="http://schemas.microsoft.com/office/drawing/2014/main" id="{5D156AC1-81B1-43E9-A051-B542999AA4C5}"/>
              </a:ext>
            </a:extLst>
          </p:cNvPr>
          <p:cNvPicPr>
            <a:picLocks noChangeAspect="1"/>
          </p:cNvPicPr>
          <p:nvPr userDrawn="1"/>
        </p:nvPicPr>
        <p:blipFill>
          <a:blip r:embed="rId2"/>
          <a:stretch>
            <a:fillRect/>
          </a:stretch>
        </p:blipFill>
        <p:spPr>
          <a:xfrm flipH="1">
            <a:off x="4910202" y="7871229"/>
            <a:ext cx="1826836" cy="1945285"/>
          </a:xfrm>
          <a:prstGeom prst="rect">
            <a:avLst/>
          </a:prstGeom>
          <a:ln w="12700">
            <a:miter lim="400000"/>
          </a:ln>
        </p:spPr>
      </p:pic>
    </p:spTree>
    <p:extLst>
      <p:ext uri="{BB962C8B-B14F-4D97-AF65-F5344CB8AC3E}">
        <p14:creationId xmlns:p14="http://schemas.microsoft.com/office/powerpoint/2010/main" val="216317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text / red">
    <p:bg>
      <p:bgPr>
        <a:solidFill>
          <a:srgbClr val="FF261F"/>
        </a:solidFill>
        <a:effectLst/>
      </p:bgPr>
    </p:bg>
    <p:spTree>
      <p:nvGrpSpPr>
        <p:cNvPr id="1" name=""/>
        <p:cNvGrpSpPr/>
        <p:nvPr/>
      </p:nvGrpSpPr>
      <p:grpSpPr>
        <a:xfrm>
          <a:off x="0" y="0"/>
          <a:ext cx="0" cy="0"/>
          <a:chOff x="0" y="0"/>
          <a:chExt cx="0" cy="0"/>
        </a:xfrm>
      </p:grpSpPr>
      <p:sp>
        <p:nvSpPr>
          <p:cNvPr id="5" name="Tijdelijke aanduiding voor tekst 11">
            <a:extLst>
              <a:ext uri="{FF2B5EF4-FFF2-40B4-BE49-F238E27FC236}">
                <a16:creationId xmlns:a16="http://schemas.microsoft.com/office/drawing/2014/main" id="{5B15CE24-0D9A-184C-A9A6-83ECCC2348A7}"/>
              </a:ext>
            </a:extLst>
          </p:cNvPr>
          <p:cNvSpPr>
            <a:spLocks noGrp="1"/>
          </p:cNvSpPr>
          <p:nvPr>
            <p:ph type="body" sz="quarter" idx="11" hasCustomPrompt="1"/>
          </p:nvPr>
        </p:nvSpPr>
        <p:spPr>
          <a:xfrm>
            <a:off x="388159" y="1967841"/>
            <a:ext cx="5768801" cy="3013075"/>
          </a:xfrm>
          <a:prstGeom prst="rect">
            <a:avLst/>
          </a:prstGeom>
        </p:spPr>
        <p:txBody>
          <a:bodyPr/>
          <a:lstStyle>
            <a:lvl1pPr marL="0" marR="0" indent="0" algn="l" defTabSz="596242" rtl="0" eaLnBrk="1" fontAlgn="auto" latinLnBrk="0" hangingPunct="1">
              <a:lnSpc>
                <a:spcPct val="100000"/>
              </a:lnSpc>
              <a:spcBef>
                <a:spcPts val="2167"/>
              </a:spcBef>
              <a:spcAft>
                <a:spcPts val="0"/>
              </a:spcAft>
              <a:buClrTx/>
              <a:buSzTx/>
              <a:buFontTx/>
              <a:buNone/>
              <a:tabLst/>
              <a:defRPr sz="1950" b="0" spc="0">
                <a:solidFill>
                  <a:srgbClr val="FFFFFF"/>
                </a:solidFill>
                <a:latin typeface="Lora" pitchFamily="2" charset="77"/>
                <a:ea typeface="+mn-ea"/>
                <a:cs typeface="+mn-cs"/>
                <a:sym typeface="Raleway"/>
              </a:defRPr>
            </a:lvl1pPr>
          </a:lstStyle>
          <a:p>
            <a:pPr lvl="0"/>
            <a:r>
              <a:rPr lang="nl-NL" dirty="0" err="1"/>
              <a:t>Placeholder</a:t>
            </a:r>
            <a:r>
              <a:rPr lang="nl-NL" dirty="0"/>
              <a:t> </a:t>
            </a:r>
            <a:r>
              <a:rPr lang="nl-NL" dirty="0" err="1"/>
              <a:t>for</a:t>
            </a:r>
            <a:r>
              <a:rPr lang="nl-NL" dirty="0"/>
              <a:t> tekst.</a:t>
            </a:r>
          </a:p>
        </p:txBody>
      </p:sp>
      <p:sp>
        <p:nvSpPr>
          <p:cNvPr id="6" name="Titel 1">
            <a:extLst>
              <a:ext uri="{FF2B5EF4-FFF2-40B4-BE49-F238E27FC236}">
                <a16:creationId xmlns:a16="http://schemas.microsoft.com/office/drawing/2014/main" id="{70959F0D-9270-0641-BBDF-C72A177B06DE}"/>
              </a:ext>
            </a:extLst>
          </p:cNvPr>
          <p:cNvSpPr>
            <a:spLocks noGrp="1"/>
          </p:cNvSpPr>
          <p:nvPr>
            <p:ph type="title" hasCustomPrompt="1"/>
          </p:nvPr>
        </p:nvSpPr>
        <p:spPr>
          <a:xfrm>
            <a:off x="388159" y="985386"/>
            <a:ext cx="6081682" cy="785303"/>
          </a:xfrm>
          <a:prstGeom prst="rect">
            <a:avLst/>
          </a:prstGeom>
        </p:spPr>
        <p:txBody>
          <a:bodyPr/>
          <a:lstStyle>
            <a:lvl1pPr>
              <a:defRPr sz="1950" b="1">
                <a:solidFill>
                  <a:srgbClr val="FFFFFF"/>
                </a:solidFill>
                <a:latin typeface="Raleway" panose="020B0503030101060003" pitchFamily="34" charset="77"/>
              </a:defRPr>
            </a:lvl1pPr>
          </a:lstStyle>
          <a:p>
            <a:r>
              <a:rPr lang="nl-NL" dirty="0" err="1"/>
              <a:t>Placeholder</a:t>
            </a:r>
            <a:r>
              <a:rPr lang="nl-NL" dirty="0"/>
              <a:t> </a:t>
            </a:r>
            <a:r>
              <a:rPr lang="nl-NL" dirty="0" err="1"/>
              <a:t>for</a:t>
            </a:r>
            <a:r>
              <a:rPr lang="nl-NL" dirty="0"/>
              <a:t> </a:t>
            </a:r>
            <a:r>
              <a:rPr lang="nl-NL" dirty="0" err="1"/>
              <a:t>title</a:t>
            </a:r>
            <a:endParaRPr lang="nl-NL" dirty="0"/>
          </a:p>
        </p:txBody>
      </p:sp>
    </p:spTree>
    <p:extLst>
      <p:ext uri="{BB962C8B-B14F-4D97-AF65-F5344CB8AC3E}">
        <p14:creationId xmlns:p14="http://schemas.microsoft.com/office/powerpoint/2010/main" val="118222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 option 2">
    <p:bg>
      <p:bgPr>
        <a:solidFill>
          <a:srgbClr val="FF261F"/>
        </a:solidFill>
        <a:effectLst/>
      </p:bgPr>
    </p:bg>
    <p:spTree>
      <p:nvGrpSpPr>
        <p:cNvPr id="1" name=""/>
        <p:cNvGrpSpPr/>
        <p:nvPr/>
      </p:nvGrpSpPr>
      <p:grpSpPr>
        <a:xfrm>
          <a:off x="0" y="0"/>
          <a:ext cx="0" cy="0"/>
          <a:chOff x="0" y="0"/>
          <a:chExt cx="0" cy="0"/>
        </a:xfrm>
      </p:grpSpPr>
      <p:pic>
        <p:nvPicPr>
          <p:cNvPr id="14" name="Afbeelding" descr="Afbeelding">
            <a:extLst>
              <a:ext uri="{FF2B5EF4-FFF2-40B4-BE49-F238E27FC236}">
                <a16:creationId xmlns:a16="http://schemas.microsoft.com/office/drawing/2014/main" id="{F228FC9E-5CF2-4934-A33D-5DF46B194CFA}"/>
              </a:ext>
            </a:extLst>
          </p:cNvPr>
          <p:cNvPicPr>
            <a:picLocks noChangeAspect="1"/>
          </p:cNvPicPr>
          <p:nvPr userDrawn="1"/>
        </p:nvPicPr>
        <p:blipFill>
          <a:blip r:embed="rId2"/>
          <a:stretch>
            <a:fillRect/>
          </a:stretch>
        </p:blipFill>
        <p:spPr>
          <a:xfrm flipH="1">
            <a:off x="4910202" y="7871229"/>
            <a:ext cx="1826836" cy="1945285"/>
          </a:xfrm>
          <a:prstGeom prst="rect">
            <a:avLst/>
          </a:prstGeom>
          <a:ln w="12700">
            <a:miter lim="400000"/>
          </a:ln>
        </p:spPr>
      </p:pic>
    </p:spTree>
    <p:extLst>
      <p:ext uri="{BB962C8B-B14F-4D97-AF65-F5344CB8AC3E}">
        <p14:creationId xmlns:p14="http://schemas.microsoft.com/office/powerpoint/2010/main" val="2915389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Rechthoek">
            <a:extLst>
              <a:ext uri="{FF2B5EF4-FFF2-40B4-BE49-F238E27FC236}">
                <a16:creationId xmlns:a16="http://schemas.microsoft.com/office/drawing/2014/main" id="{0184F1F6-D848-5A47-B1C5-DDAB503AC76D}"/>
              </a:ext>
            </a:extLst>
          </p:cNvPr>
          <p:cNvSpPr/>
          <p:nvPr userDrawn="1"/>
        </p:nvSpPr>
        <p:spPr>
          <a:xfrm>
            <a:off x="26421" y="0"/>
            <a:ext cx="6805158" cy="9906000"/>
          </a:xfrm>
          <a:prstGeom prst="rect">
            <a:avLst/>
          </a:prstGeom>
          <a:ln w="193675">
            <a:solidFill>
              <a:srgbClr val="FFFFFF"/>
            </a:solidFill>
            <a:miter lim="400000"/>
          </a:ln>
        </p:spPr>
        <p:txBody>
          <a:bodyPr lIns="0" tIns="0" rIns="0" bIns="0" anchor="ctr"/>
          <a:lstStyle/>
          <a:p>
            <a:pPr>
              <a:defRPr sz="3200" b="0">
                <a:solidFill>
                  <a:srgbClr val="FFFFFF"/>
                </a:solidFill>
                <a:latin typeface="Helvetica"/>
                <a:ea typeface="Helvetica"/>
                <a:cs typeface="Helvetica"/>
                <a:sym typeface="Helvetica"/>
              </a:defRPr>
            </a:pPr>
            <a:endParaRPr sz="2311"/>
          </a:p>
        </p:txBody>
      </p:sp>
    </p:spTree>
    <p:extLst>
      <p:ext uri="{BB962C8B-B14F-4D97-AF65-F5344CB8AC3E}">
        <p14:creationId xmlns:p14="http://schemas.microsoft.com/office/powerpoint/2010/main" val="931760911"/>
      </p:ext>
    </p:extLst>
  </p:cSld>
  <p:clrMap bg1="lt1" tx1="dk1" bg2="lt2" tx2="dk2" accent1="accent1" accent2="accent2" accent3="accent3" accent4="accent4" accent5="accent5" accent6="accent6" hlink="hlink" folHlink="folHlink"/>
  <p:sldLayoutIdLst>
    <p:sldLayoutId id="2147483713" r:id="rId1"/>
    <p:sldLayoutId id="2147483703" r:id="rId2"/>
    <p:sldLayoutId id="2147483706" r:id="rId3"/>
    <p:sldLayoutId id="2147483730" r:id="rId4"/>
  </p:sldLayoutIdLst>
  <p:txStyles>
    <p:titleStyle>
      <a:lvl1pPr algn="l" defTabSz="1320839" rtl="0" eaLnBrk="1" latinLnBrk="0" hangingPunct="1">
        <a:lnSpc>
          <a:spcPct val="90000"/>
        </a:lnSpc>
        <a:spcBef>
          <a:spcPct val="0"/>
        </a:spcBef>
        <a:buNone/>
        <a:defRPr sz="6356" kern="1200">
          <a:solidFill>
            <a:schemeClr val="tx1"/>
          </a:solidFill>
          <a:latin typeface="+mj-lt"/>
          <a:ea typeface="+mj-ea"/>
          <a:cs typeface="+mj-cs"/>
        </a:defRPr>
      </a:lvl1pPr>
    </p:titleStyle>
    <p:bodyStyle>
      <a:lvl1pPr marL="330210" indent="-330210" algn="l" defTabSz="1320839" rtl="0" eaLnBrk="1" latinLnBrk="0" hangingPunct="1">
        <a:lnSpc>
          <a:spcPct val="90000"/>
        </a:lnSpc>
        <a:spcBef>
          <a:spcPts val="1444"/>
        </a:spcBef>
        <a:buFont typeface="Arial" panose="020B0604020202020204" pitchFamily="34" charset="0"/>
        <a:buChar char="•"/>
        <a:defRPr sz="4045" kern="1200">
          <a:solidFill>
            <a:schemeClr val="tx1"/>
          </a:solidFill>
          <a:latin typeface="+mn-lt"/>
          <a:ea typeface="+mn-ea"/>
          <a:cs typeface="+mn-cs"/>
        </a:defRPr>
      </a:lvl1pPr>
      <a:lvl2pPr marL="990629" indent="-330210" algn="l" defTabSz="132083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1049" indent="-330210" algn="l" defTabSz="132083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468"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887"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307"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726"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3145"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564" indent="-330210" algn="l" defTabSz="132083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839" rtl="0" eaLnBrk="1" latinLnBrk="0" hangingPunct="1">
        <a:defRPr sz="2600" kern="1200">
          <a:solidFill>
            <a:schemeClr val="tx1"/>
          </a:solidFill>
          <a:latin typeface="+mn-lt"/>
          <a:ea typeface="+mn-ea"/>
          <a:cs typeface="+mn-cs"/>
        </a:defRPr>
      </a:lvl1pPr>
      <a:lvl2pPr marL="660419" algn="l" defTabSz="1320839" rtl="0" eaLnBrk="1" latinLnBrk="0" hangingPunct="1">
        <a:defRPr sz="2600" kern="1200">
          <a:solidFill>
            <a:schemeClr val="tx1"/>
          </a:solidFill>
          <a:latin typeface="+mn-lt"/>
          <a:ea typeface="+mn-ea"/>
          <a:cs typeface="+mn-cs"/>
        </a:defRPr>
      </a:lvl2pPr>
      <a:lvl3pPr marL="1320839" algn="l" defTabSz="1320839" rtl="0" eaLnBrk="1" latinLnBrk="0" hangingPunct="1">
        <a:defRPr sz="2600" kern="1200">
          <a:solidFill>
            <a:schemeClr val="tx1"/>
          </a:solidFill>
          <a:latin typeface="+mn-lt"/>
          <a:ea typeface="+mn-ea"/>
          <a:cs typeface="+mn-cs"/>
        </a:defRPr>
      </a:lvl3pPr>
      <a:lvl4pPr marL="1981258" algn="l" defTabSz="1320839" rtl="0" eaLnBrk="1" latinLnBrk="0" hangingPunct="1">
        <a:defRPr sz="2600" kern="1200">
          <a:solidFill>
            <a:schemeClr val="tx1"/>
          </a:solidFill>
          <a:latin typeface="+mn-lt"/>
          <a:ea typeface="+mn-ea"/>
          <a:cs typeface="+mn-cs"/>
        </a:defRPr>
      </a:lvl4pPr>
      <a:lvl5pPr marL="2641677" algn="l" defTabSz="1320839" rtl="0" eaLnBrk="1" latinLnBrk="0" hangingPunct="1">
        <a:defRPr sz="2600" kern="1200">
          <a:solidFill>
            <a:schemeClr val="tx1"/>
          </a:solidFill>
          <a:latin typeface="+mn-lt"/>
          <a:ea typeface="+mn-ea"/>
          <a:cs typeface="+mn-cs"/>
        </a:defRPr>
      </a:lvl5pPr>
      <a:lvl6pPr marL="3302096" algn="l" defTabSz="1320839" rtl="0" eaLnBrk="1" latinLnBrk="0" hangingPunct="1">
        <a:defRPr sz="2600" kern="1200">
          <a:solidFill>
            <a:schemeClr val="tx1"/>
          </a:solidFill>
          <a:latin typeface="+mn-lt"/>
          <a:ea typeface="+mn-ea"/>
          <a:cs typeface="+mn-cs"/>
        </a:defRPr>
      </a:lvl6pPr>
      <a:lvl7pPr marL="3962516" algn="l" defTabSz="1320839" rtl="0" eaLnBrk="1" latinLnBrk="0" hangingPunct="1">
        <a:defRPr sz="2600" kern="1200">
          <a:solidFill>
            <a:schemeClr val="tx1"/>
          </a:solidFill>
          <a:latin typeface="+mn-lt"/>
          <a:ea typeface="+mn-ea"/>
          <a:cs typeface="+mn-cs"/>
        </a:defRPr>
      </a:lvl7pPr>
      <a:lvl8pPr marL="4622935" algn="l" defTabSz="1320839" rtl="0" eaLnBrk="1" latinLnBrk="0" hangingPunct="1">
        <a:defRPr sz="2600" kern="1200">
          <a:solidFill>
            <a:schemeClr val="tx1"/>
          </a:solidFill>
          <a:latin typeface="+mn-lt"/>
          <a:ea typeface="+mn-ea"/>
          <a:cs typeface="+mn-cs"/>
        </a:defRPr>
      </a:lvl8pPr>
      <a:lvl9pPr marL="5283355" algn="l" defTabSz="132083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info@mediainc.i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ediahuis-Licht.png" descr="Mediahuis-Licht.png">
            <a:extLst>
              <a:ext uri="{FF2B5EF4-FFF2-40B4-BE49-F238E27FC236}">
                <a16:creationId xmlns:a16="http://schemas.microsoft.com/office/drawing/2014/main" id="{E4E01657-DDDA-4191-9D50-52018CCF5140}"/>
              </a:ext>
            </a:extLst>
          </p:cNvPr>
          <p:cNvPicPr>
            <a:picLocks noChangeAspect="1"/>
          </p:cNvPicPr>
          <p:nvPr/>
        </p:nvPicPr>
        <p:blipFill>
          <a:blip r:embed="rId2"/>
          <a:stretch>
            <a:fillRect/>
          </a:stretch>
        </p:blipFill>
        <p:spPr>
          <a:xfrm>
            <a:off x="1809093" y="3173060"/>
            <a:ext cx="3239814" cy="589057"/>
          </a:xfrm>
          <a:prstGeom prst="rect">
            <a:avLst/>
          </a:prstGeom>
          <a:ln w="12700">
            <a:miter lim="400000"/>
          </a:ln>
        </p:spPr>
      </p:pic>
      <p:sp>
        <p:nvSpPr>
          <p:cNvPr id="3" name="Title 2">
            <a:extLst>
              <a:ext uri="{FF2B5EF4-FFF2-40B4-BE49-F238E27FC236}">
                <a16:creationId xmlns:a16="http://schemas.microsoft.com/office/drawing/2014/main" id="{80F673AA-7629-4DBF-A1FF-A19F9890CE64}"/>
              </a:ext>
            </a:extLst>
          </p:cNvPr>
          <p:cNvSpPr txBox="1">
            <a:spLocks/>
          </p:cNvSpPr>
          <p:nvPr/>
        </p:nvSpPr>
        <p:spPr>
          <a:xfrm>
            <a:off x="958156" y="4328008"/>
            <a:ext cx="4941688" cy="353104"/>
          </a:xfrm>
          <a:prstGeom prst="rect">
            <a:avLst/>
          </a:prstGeom>
        </p:spPr>
        <p:txBody>
          <a:bodyPr/>
          <a:lstStyle>
            <a:lvl1pPr algn="l" defTabSz="1320839" rtl="0" eaLnBrk="1" latinLnBrk="0" hangingPunct="1">
              <a:lnSpc>
                <a:spcPct val="90000"/>
              </a:lnSpc>
              <a:spcBef>
                <a:spcPct val="0"/>
              </a:spcBef>
              <a:buNone/>
              <a:defRPr sz="6356" kern="1200">
                <a:solidFill>
                  <a:schemeClr val="tx1"/>
                </a:solidFill>
                <a:latin typeface="+mj-lt"/>
                <a:ea typeface="+mj-ea"/>
                <a:cs typeface="+mj-cs"/>
              </a:defRPr>
            </a:lvl1pPr>
          </a:lstStyle>
          <a:p>
            <a:pPr algn="ctr"/>
            <a:r>
              <a:rPr lang="en-IE" sz="3200" dirty="0">
                <a:solidFill>
                  <a:schemeClr val="bg1"/>
                </a:solidFill>
                <a:latin typeface="Raleway Bold" pitchFamily="2" charset="0"/>
              </a:rPr>
              <a:t>Advertising Specifications</a:t>
            </a:r>
          </a:p>
        </p:txBody>
      </p:sp>
    </p:spTree>
    <p:extLst>
      <p:ext uri="{BB962C8B-B14F-4D97-AF65-F5344CB8AC3E}">
        <p14:creationId xmlns:p14="http://schemas.microsoft.com/office/powerpoint/2010/main" val="210965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76D0111-1D6E-400D-AEDB-5444CA726D1C}"/>
              </a:ext>
            </a:extLst>
          </p:cNvPr>
          <p:cNvSpPr>
            <a:spLocks noGrp="1"/>
          </p:cNvSpPr>
          <p:nvPr>
            <p:ph type="body" sz="quarter" idx="11"/>
          </p:nvPr>
        </p:nvSpPr>
        <p:spPr>
          <a:xfrm>
            <a:off x="244258" y="997763"/>
            <a:ext cx="5755709" cy="1900703"/>
          </a:xfrm>
        </p:spPr>
        <p:txBody>
          <a:bodyPr/>
          <a:lstStyle/>
          <a:p>
            <a:pPr>
              <a:spcBef>
                <a:spcPts val="0"/>
              </a:spcBef>
              <a:spcAft>
                <a:spcPts val="600"/>
              </a:spcAft>
            </a:pPr>
            <a:r>
              <a:rPr lang="en-IE" sz="1100" b="1" dirty="0">
                <a:solidFill>
                  <a:schemeClr val="bg1"/>
                </a:solidFill>
                <a:latin typeface="Lora" pitchFamily="2" charset="0"/>
              </a:rPr>
              <a:t>Specification for the supply of colour/mono adverts in digital format, direct to independent newspapers/ production house</a:t>
            </a:r>
          </a:p>
          <a:p>
            <a:pPr>
              <a:spcBef>
                <a:spcPts val="0"/>
              </a:spcBef>
            </a:pPr>
            <a:r>
              <a:rPr lang="en-IE" sz="900" dirty="0">
                <a:solidFill>
                  <a:schemeClr val="bg1"/>
                </a:solidFill>
                <a:latin typeface="Lora" pitchFamily="2" charset="0"/>
              </a:rPr>
              <a:t>This specification provides guidelines for the establishment of good working practices in the creation of advertisements to be supplied to independent news &amp; media. By following these procedures, the full benefit of supplying in digital format – optimum quality of reproduction and maximum efficiency for the advertiser in the timing and cost of delivery of advertisements -can be achieved. Should you require any further information, advice or assistance regarding the digital supply of advertising, please contact one of our staff listed. This specification relates to the supply of colour advertising materials in digital format for the following publications: </a:t>
            </a:r>
            <a:r>
              <a:rPr lang="en-IE" sz="900" dirty="0" err="1">
                <a:solidFill>
                  <a:schemeClr val="bg1"/>
                </a:solidFill>
                <a:latin typeface="Lora" pitchFamily="2" charset="0"/>
              </a:rPr>
              <a:t>irish</a:t>
            </a:r>
            <a:r>
              <a:rPr lang="en-IE" sz="900" dirty="0">
                <a:solidFill>
                  <a:schemeClr val="bg1"/>
                </a:solidFill>
                <a:latin typeface="Lora" pitchFamily="2" charset="0"/>
              </a:rPr>
              <a:t> independent, </a:t>
            </a:r>
            <a:r>
              <a:rPr lang="en-IE" sz="900" dirty="0" err="1">
                <a:solidFill>
                  <a:schemeClr val="bg1"/>
                </a:solidFill>
                <a:latin typeface="Lora" pitchFamily="2" charset="0"/>
              </a:rPr>
              <a:t>sunday</a:t>
            </a:r>
            <a:r>
              <a:rPr lang="en-IE" sz="900" dirty="0">
                <a:solidFill>
                  <a:schemeClr val="bg1"/>
                </a:solidFill>
                <a:latin typeface="Lora" pitchFamily="2" charset="0"/>
              </a:rPr>
              <a:t> independent, farming independent property independent, the herald and all relevant supplements.</a:t>
            </a:r>
          </a:p>
          <a:p>
            <a:pPr>
              <a:spcBef>
                <a:spcPts val="0"/>
              </a:spcBef>
            </a:pPr>
            <a:endParaRPr lang="en-IE" sz="569" dirty="0">
              <a:solidFill>
                <a:schemeClr val="bg1"/>
              </a:solidFill>
              <a:latin typeface="Lora" pitchFamily="2" charset="0"/>
            </a:endParaRPr>
          </a:p>
        </p:txBody>
      </p:sp>
      <p:sp>
        <p:nvSpPr>
          <p:cNvPr id="3" name="Title 2">
            <a:extLst>
              <a:ext uri="{FF2B5EF4-FFF2-40B4-BE49-F238E27FC236}">
                <a16:creationId xmlns:a16="http://schemas.microsoft.com/office/drawing/2014/main" id="{5382FC24-CE8B-4406-A0B7-2B5D052630D5}"/>
              </a:ext>
            </a:extLst>
          </p:cNvPr>
          <p:cNvSpPr>
            <a:spLocks noGrp="1"/>
          </p:cNvSpPr>
          <p:nvPr>
            <p:ph type="title"/>
          </p:nvPr>
        </p:nvSpPr>
        <p:spPr>
          <a:xfrm>
            <a:off x="244258" y="452693"/>
            <a:ext cx="4941688" cy="353104"/>
          </a:xfrm>
        </p:spPr>
        <p:txBody>
          <a:bodyPr/>
          <a:lstStyle/>
          <a:p>
            <a:r>
              <a:rPr lang="en-IE" dirty="0"/>
              <a:t>Print Ad Specifications</a:t>
            </a:r>
          </a:p>
        </p:txBody>
      </p:sp>
      <p:sp>
        <p:nvSpPr>
          <p:cNvPr id="5" name="TextBox 4">
            <a:extLst>
              <a:ext uri="{FF2B5EF4-FFF2-40B4-BE49-F238E27FC236}">
                <a16:creationId xmlns:a16="http://schemas.microsoft.com/office/drawing/2014/main" id="{42564B41-4588-4333-A004-897E1C7FE7DC}"/>
              </a:ext>
            </a:extLst>
          </p:cNvPr>
          <p:cNvSpPr txBox="1"/>
          <p:nvPr/>
        </p:nvSpPr>
        <p:spPr>
          <a:xfrm>
            <a:off x="244258" y="2870161"/>
            <a:ext cx="5981178" cy="6754478"/>
          </a:xfrm>
          <a:prstGeom prst="rect">
            <a:avLst/>
          </a:prstGeom>
          <a:noFill/>
        </p:spPr>
        <p:txBody>
          <a:bodyPr wrap="square" rtlCol="0">
            <a:spAutoFit/>
          </a:bodyPr>
          <a:lstStyle/>
          <a:p>
            <a:pPr>
              <a:spcBef>
                <a:spcPts val="0"/>
              </a:spcBef>
              <a:spcAft>
                <a:spcPts val="600"/>
              </a:spcAft>
            </a:pPr>
            <a:r>
              <a:rPr lang="en-IE" sz="1100" b="1" dirty="0">
                <a:solidFill>
                  <a:schemeClr val="bg1"/>
                </a:solidFill>
                <a:latin typeface="Lora" pitchFamily="2" charset="0"/>
              </a:rPr>
              <a:t>Digital colour/mono adverts direct to independent newspapers</a:t>
            </a:r>
          </a:p>
          <a:p>
            <a:pPr>
              <a:spcBef>
                <a:spcPts val="0"/>
              </a:spcBef>
            </a:pPr>
            <a:r>
              <a:rPr lang="en-IE" sz="900" dirty="0">
                <a:solidFill>
                  <a:schemeClr val="bg1"/>
                </a:solidFill>
                <a:latin typeface="Lora" pitchFamily="2" charset="0"/>
              </a:rPr>
              <a:t>Colour files will be accepted directly through the adsend service to independent newspapers:</a:t>
            </a:r>
          </a:p>
          <a:p>
            <a:pPr>
              <a:spcBef>
                <a:spcPts val="0"/>
              </a:spcBef>
            </a:pPr>
            <a:r>
              <a:rPr lang="en-IE" sz="900" b="1" dirty="0">
                <a:solidFill>
                  <a:schemeClr val="bg1"/>
                </a:solidFill>
                <a:latin typeface="Lora" pitchFamily="2" charset="0"/>
              </a:rPr>
              <a:t>Adsend support/ </a:t>
            </a:r>
            <a:r>
              <a:rPr lang="en-IE" sz="900" b="1" dirty="0" err="1">
                <a:solidFill>
                  <a:schemeClr val="bg1"/>
                </a:solidFill>
                <a:latin typeface="Lora" pitchFamily="2" charset="0"/>
              </a:rPr>
              <a:t>mediainc</a:t>
            </a:r>
            <a:r>
              <a:rPr lang="en-IE" sz="900" b="1" dirty="0">
                <a:solidFill>
                  <a:schemeClr val="bg1"/>
                </a:solidFill>
                <a:latin typeface="Lora" pitchFamily="2" charset="0"/>
              </a:rPr>
              <a:t> contact Dave O’Reilly; Call: +353(87)246 0128 | email: </a:t>
            </a:r>
            <a:r>
              <a:rPr lang="en-IE" sz="900" b="1" u="sng" dirty="0" err="1">
                <a:solidFill>
                  <a:schemeClr val="bg1"/>
                </a:solidFill>
                <a:latin typeface="Lora" pitchFamily="2" charset="0"/>
                <a:hlinkClick r:id="rId2">
                  <a:extLst>
                    <a:ext uri="{A12FA001-AC4F-418D-AE19-62706E023703}">
                      <ahyp:hlinkClr xmlns:ahyp="http://schemas.microsoft.com/office/drawing/2018/hyperlinkcolor" val="tx"/>
                    </a:ext>
                  </a:extLst>
                </a:hlinkClick>
              </a:rPr>
              <a:t>info@mediainc.Ie</a:t>
            </a:r>
            <a:endParaRPr lang="en-IE" sz="900" b="1" dirty="0">
              <a:solidFill>
                <a:schemeClr val="bg1"/>
              </a:solidFill>
              <a:latin typeface="Lora" pitchFamily="2" charset="0"/>
            </a:endParaRPr>
          </a:p>
          <a:p>
            <a:pPr>
              <a:spcBef>
                <a:spcPts val="0"/>
              </a:spcBef>
            </a:pPr>
            <a:r>
              <a:rPr lang="en-IE" sz="900" dirty="0">
                <a:solidFill>
                  <a:schemeClr val="bg1"/>
                </a:solidFill>
                <a:latin typeface="Lora" pitchFamily="2" charset="0"/>
              </a:rPr>
              <a:t> </a:t>
            </a:r>
          </a:p>
          <a:p>
            <a:pPr>
              <a:spcBef>
                <a:spcPts val="0"/>
              </a:spcBef>
              <a:spcAft>
                <a:spcPts val="600"/>
              </a:spcAft>
            </a:pPr>
            <a:r>
              <a:rPr lang="en-IE" sz="1100" b="1" dirty="0">
                <a:solidFill>
                  <a:schemeClr val="bg1"/>
                </a:solidFill>
                <a:latin typeface="Lora" pitchFamily="2" charset="0"/>
              </a:rPr>
              <a:t>Digital colour/ mono adverts – direct to nominated production house</a:t>
            </a:r>
          </a:p>
          <a:p>
            <a:pPr>
              <a:spcBef>
                <a:spcPts val="0"/>
              </a:spcBef>
            </a:pPr>
            <a:r>
              <a:rPr lang="en-IE" sz="900" dirty="0">
                <a:solidFill>
                  <a:schemeClr val="bg1"/>
                </a:solidFill>
                <a:latin typeface="Lora" pitchFamily="2" charset="0"/>
              </a:rPr>
              <a:t>Independent newspapers will accept colour advertising either directly through</a:t>
            </a:r>
            <a:r>
              <a:rPr lang="en-IE" sz="900" b="1" dirty="0">
                <a:solidFill>
                  <a:schemeClr val="bg1"/>
                </a:solidFill>
                <a:latin typeface="Lora" pitchFamily="2" charset="0"/>
              </a:rPr>
              <a:t> adsend </a:t>
            </a:r>
            <a:r>
              <a:rPr lang="en-IE" sz="900" dirty="0">
                <a:solidFill>
                  <a:schemeClr val="bg1"/>
                </a:solidFill>
                <a:latin typeface="Lora" pitchFamily="2" charset="0"/>
              </a:rPr>
              <a:t>or through any nominated gateway using adsend.</a:t>
            </a:r>
          </a:p>
          <a:p>
            <a:pPr>
              <a:spcBef>
                <a:spcPts val="0"/>
              </a:spcBef>
            </a:pPr>
            <a:r>
              <a:rPr lang="en-IE" sz="1100" dirty="0">
                <a:solidFill>
                  <a:schemeClr val="bg1"/>
                </a:solidFill>
                <a:latin typeface="Lora" pitchFamily="2" charset="0"/>
              </a:rPr>
              <a:t> </a:t>
            </a:r>
          </a:p>
          <a:p>
            <a:pPr marL="147060" indent="-147060">
              <a:spcBef>
                <a:spcPts val="0"/>
              </a:spcBef>
              <a:spcAft>
                <a:spcPts val="600"/>
              </a:spcAft>
            </a:pPr>
            <a:r>
              <a:rPr lang="en-IE" sz="1100" b="1" dirty="0">
                <a:solidFill>
                  <a:schemeClr val="bg1"/>
                </a:solidFill>
                <a:latin typeface="Lora" pitchFamily="2" charset="0"/>
              </a:rPr>
              <a:t>Typefaces</a:t>
            </a:r>
          </a:p>
          <a:p>
            <a:pPr marL="147060" indent="-147060">
              <a:spcBef>
                <a:spcPts val="0"/>
              </a:spcBef>
              <a:buFont typeface="Arial" panose="020B0604020202020204" pitchFamily="34" charset="0"/>
              <a:buChar char="•"/>
            </a:pPr>
            <a:r>
              <a:rPr lang="en-IE" sz="900" dirty="0">
                <a:solidFill>
                  <a:schemeClr val="bg1"/>
                </a:solidFill>
                <a:latin typeface="Lora" pitchFamily="2" charset="0"/>
              </a:rPr>
              <a:t> We recommend the use of sans serif typefaces for clarity</a:t>
            </a:r>
          </a:p>
          <a:p>
            <a:pPr marL="147060" indent="-147060">
              <a:spcBef>
                <a:spcPts val="0"/>
              </a:spcBef>
              <a:buFont typeface="Arial" panose="020B0604020202020204" pitchFamily="34" charset="0"/>
              <a:buChar char="•"/>
            </a:pPr>
            <a:r>
              <a:rPr lang="en-IE" sz="900" dirty="0">
                <a:solidFill>
                  <a:schemeClr val="bg1"/>
                </a:solidFill>
                <a:latin typeface="Lora" pitchFamily="2" charset="0"/>
              </a:rPr>
              <a:t> Fine serif typefaces should be </a:t>
            </a:r>
            <a:r>
              <a:rPr lang="en-IE" sz="900" dirty="0" err="1">
                <a:solidFill>
                  <a:schemeClr val="bg1"/>
                </a:solidFill>
                <a:latin typeface="Lora" pitchFamily="2" charset="0"/>
              </a:rPr>
              <a:t>avoide</a:t>
            </a:r>
            <a:endParaRPr lang="en-IE" sz="900" dirty="0">
              <a:solidFill>
                <a:schemeClr val="bg1"/>
              </a:solidFill>
              <a:latin typeface="Lora" pitchFamily="2" charset="0"/>
            </a:endParaRPr>
          </a:p>
          <a:p>
            <a:pPr marL="147060" indent="-147060">
              <a:spcBef>
                <a:spcPts val="0"/>
              </a:spcBef>
              <a:buFont typeface="Arial" panose="020B0604020202020204" pitchFamily="34" charset="0"/>
              <a:buChar char="•"/>
            </a:pPr>
            <a:r>
              <a:rPr lang="en-IE" sz="900" dirty="0">
                <a:solidFill>
                  <a:schemeClr val="bg1"/>
                </a:solidFill>
                <a:latin typeface="Lora" pitchFamily="2" charset="0"/>
              </a:rPr>
              <a:t> For clarity and legibility, we recommend 12 point type or larger.</a:t>
            </a:r>
          </a:p>
          <a:p>
            <a:pPr marL="147060" indent="-147060">
              <a:spcBef>
                <a:spcPts val="0"/>
              </a:spcBef>
              <a:buFont typeface="Arial" panose="020B0604020202020204" pitchFamily="34" charset="0"/>
              <a:buChar char="•"/>
            </a:pPr>
            <a:endParaRPr lang="en-IE" sz="1100" dirty="0">
              <a:solidFill>
                <a:schemeClr val="bg1"/>
              </a:solidFill>
              <a:latin typeface="Lora" pitchFamily="2" charset="0"/>
            </a:endParaRPr>
          </a:p>
          <a:p>
            <a:pPr marL="147060" indent="-147060">
              <a:spcBef>
                <a:spcPts val="0"/>
              </a:spcBef>
              <a:spcAft>
                <a:spcPts val="600"/>
              </a:spcAft>
            </a:pPr>
            <a:r>
              <a:rPr lang="en-IE" sz="1100" b="1" dirty="0">
                <a:solidFill>
                  <a:schemeClr val="bg1"/>
                </a:solidFill>
                <a:latin typeface="Lora" pitchFamily="2" charset="0"/>
              </a:rPr>
              <a:t>Reverse type</a:t>
            </a:r>
          </a:p>
          <a:p>
            <a:pPr marL="147060" indent="-147060">
              <a:spcBef>
                <a:spcPts val="0"/>
              </a:spcBef>
              <a:buFont typeface="Arial" panose="020B0604020202020204" pitchFamily="34" charset="0"/>
              <a:buChar char="•"/>
            </a:pPr>
            <a:r>
              <a:rPr lang="en-IE" sz="900" dirty="0">
                <a:solidFill>
                  <a:schemeClr val="bg1"/>
                </a:solidFill>
                <a:latin typeface="Lora" pitchFamily="2" charset="0"/>
              </a:rPr>
              <a:t>Due to the nature of the newspaper printing process, the minimum point size for</a:t>
            </a:r>
            <a:br>
              <a:rPr lang="en-IE" sz="900" dirty="0">
                <a:solidFill>
                  <a:schemeClr val="bg1"/>
                </a:solidFill>
                <a:latin typeface="Lora" pitchFamily="2" charset="0"/>
              </a:rPr>
            </a:br>
            <a:r>
              <a:rPr lang="en-IE" sz="900" dirty="0">
                <a:solidFill>
                  <a:schemeClr val="bg1"/>
                </a:solidFill>
                <a:latin typeface="Lora" pitchFamily="2" charset="0"/>
              </a:rPr>
              <a:t>reverse out text in colour is 14 point</a:t>
            </a:r>
          </a:p>
          <a:p>
            <a:pPr marL="147060" indent="-147060">
              <a:spcBef>
                <a:spcPts val="0"/>
              </a:spcBef>
              <a:buFont typeface="Arial" panose="020B0604020202020204" pitchFamily="34" charset="0"/>
              <a:buChar char="•"/>
            </a:pPr>
            <a:r>
              <a:rPr lang="en-IE" sz="900" dirty="0">
                <a:solidFill>
                  <a:schemeClr val="bg1"/>
                </a:solidFill>
                <a:latin typeface="Lora" pitchFamily="2" charset="0"/>
              </a:rPr>
              <a:t>Fine serif typefaces should be avoided in reverses. Fonts with fine lines tend to</a:t>
            </a:r>
            <a:br>
              <a:rPr lang="en-IE" sz="900" dirty="0">
                <a:solidFill>
                  <a:schemeClr val="bg1"/>
                </a:solidFill>
                <a:latin typeface="Lora" pitchFamily="2" charset="0"/>
              </a:rPr>
            </a:br>
            <a:r>
              <a:rPr lang="en-IE" sz="900" dirty="0">
                <a:solidFill>
                  <a:schemeClr val="bg1"/>
                </a:solidFill>
                <a:latin typeface="Lora" pitchFamily="2" charset="0"/>
              </a:rPr>
              <a:t> fill in with ink during the printing process especially when using colour</a:t>
            </a:r>
          </a:p>
          <a:p>
            <a:pPr marL="147060" indent="-147060">
              <a:spcBef>
                <a:spcPts val="0"/>
              </a:spcBef>
              <a:buFont typeface="Arial" panose="020B0604020202020204" pitchFamily="34" charset="0"/>
              <a:buChar char="•"/>
            </a:pPr>
            <a:r>
              <a:rPr lang="en-IE" sz="900" dirty="0">
                <a:solidFill>
                  <a:schemeClr val="bg1"/>
                </a:solidFill>
                <a:latin typeface="Lora" pitchFamily="2" charset="0"/>
              </a:rPr>
              <a:t>Reverse out text using colour should not be of more than 2 colours.</a:t>
            </a:r>
          </a:p>
          <a:p>
            <a:pPr marL="147060" indent="-147060">
              <a:spcBef>
                <a:spcPts val="0"/>
              </a:spcBef>
              <a:buFont typeface="Arial" panose="020B0604020202020204" pitchFamily="34" charset="0"/>
              <a:buChar char="•"/>
            </a:pPr>
            <a:r>
              <a:rPr lang="en-IE" sz="900" dirty="0">
                <a:solidFill>
                  <a:schemeClr val="bg1"/>
                </a:solidFill>
                <a:latin typeface="Lora" pitchFamily="2" charset="0"/>
              </a:rPr>
              <a:t>We do not recommend reversing type out of 4-colour</a:t>
            </a:r>
          </a:p>
          <a:p>
            <a:pPr marL="147060" indent="-147060">
              <a:spcBef>
                <a:spcPts val="0"/>
              </a:spcBef>
              <a:buFont typeface="Arial" panose="020B0604020202020204" pitchFamily="34" charset="0"/>
              <a:buChar char="•"/>
            </a:pPr>
            <a:endParaRPr lang="en-IE" sz="1100" dirty="0">
              <a:solidFill>
                <a:schemeClr val="bg1"/>
              </a:solidFill>
              <a:latin typeface="Lora" pitchFamily="2" charset="0"/>
            </a:endParaRPr>
          </a:p>
          <a:p>
            <a:pPr>
              <a:spcBef>
                <a:spcPts val="0"/>
              </a:spcBef>
              <a:spcAft>
                <a:spcPts val="600"/>
              </a:spcAft>
            </a:pPr>
            <a:r>
              <a:rPr lang="en-IE" sz="1100" b="1" dirty="0">
                <a:solidFill>
                  <a:schemeClr val="bg1"/>
                </a:solidFill>
                <a:latin typeface="Lora" pitchFamily="2" charset="0"/>
              </a:rPr>
              <a:t>Graphic file format (colour)</a:t>
            </a:r>
          </a:p>
          <a:p>
            <a:pPr marL="147060" indent="-147060">
              <a:spcBef>
                <a:spcPts val="0"/>
              </a:spcBef>
              <a:buFont typeface="Arial" panose="020B0604020202020204" pitchFamily="34" charset="0"/>
              <a:buChar char="•"/>
            </a:pPr>
            <a:r>
              <a:rPr lang="en-IE" sz="900" dirty="0">
                <a:solidFill>
                  <a:schemeClr val="bg1"/>
                </a:solidFill>
                <a:latin typeface="Lora" pitchFamily="2" charset="0"/>
              </a:rPr>
              <a:t>Scan resolution: 200dpi</a:t>
            </a:r>
          </a:p>
          <a:p>
            <a:pPr marL="147060" indent="-147060">
              <a:spcBef>
                <a:spcPts val="0"/>
              </a:spcBef>
              <a:buFont typeface="Arial" panose="020B0604020202020204" pitchFamily="34" charset="0"/>
              <a:buChar char="•"/>
            </a:pPr>
            <a:r>
              <a:rPr lang="en-IE" sz="900" dirty="0">
                <a:solidFill>
                  <a:schemeClr val="bg1"/>
                </a:solidFill>
                <a:latin typeface="Lora" pitchFamily="2" charset="0"/>
              </a:rPr>
              <a:t>CMYK images, all separated elements within the file should have a total ink weight of no more than 240</a:t>
            </a:r>
          </a:p>
          <a:p>
            <a:pPr marL="147060" indent="-147060">
              <a:spcBef>
                <a:spcPts val="0"/>
              </a:spcBef>
              <a:buFont typeface="Arial" panose="020B0604020202020204" pitchFamily="34" charset="0"/>
              <a:buChar char="•"/>
            </a:pPr>
            <a:r>
              <a:rPr lang="en-IE" sz="900" dirty="0">
                <a:solidFill>
                  <a:schemeClr val="bg1"/>
                </a:solidFill>
                <a:latin typeface="Lora" pitchFamily="2" charset="0"/>
              </a:rPr>
              <a:t>Images should be saved with no embedded profile</a:t>
            </a:r>
          </a:p>
          <a:p>
            <a:pPr marL="147060" indent="-147060">
              <a:spcBef>
                <a:spcPts val="0"/>
              </a:spcBef>
              <a:buFont typeface="Arial" panose="020B0604020202020204" pitchFamily="34" charset="0"/>
              <a:buChar char="•"/>
            </a:pPr>
            <a:r>
              <a:rPr lang="en-IE" sz="900" dirty="0">
                <a:solidFill>
                  <a:schemeClr val="bg1"/>
                </a:solidFill>
                <a:latin typeface="Lora" pitchFamily="2" charset="0"/>
              </a:rPr>
              <a:t>Spot colours must be converted to process in </a:t>
            </a:r>
            <a:r>
              <a:rPr lang="en-IE" sz="900" dirty="0" err="1">
                <a:solidFill>
                  <a:schemeClr val="bg1"/>
                </a:solidFill>
                <a:latin typeface="Lora" pitchFamily="2" charset="0"/>
              </a:rPr>
              <a:t>indesign</a:t>
            </a:r>
            <a:r>
              <a:rPr lang="en-IE" sz="900" dirty="0">
                <a:solidFill>
                  <a:schemeClr val="bg1"/>
                </a:solidFill>
                <a:latin typeface="Lora" pitchFamily="2" charset="0"/>
              </a:rPr>
              <a:t>/illustrator for linework</a:t>
            </a:r>
          </a:p>
          <a:p>
            <a:pPr marL="147060" indent="-147060">
              <a:spcBef>
                <a:spcPts val="0"/>
              </a:spcBef>
              <a:buFont typeface="Arial" panose="020B0604020202020204" pitchFamily="34" charset="0"/>
              <a:buChar char="•"/>
            </a:pPr>
            <a:r>
              <a:rPr lang="en-IE" sz="900" dirty="0">
                <a:solidFill>
                  <a:schemeClr val="bg1"/>
                </a:solidFill>
                <a:latin typeface="Lora" pitchFamily="2" charset="0"/>
              </a:rPr>
              <a:t>4-colour black is unacceptable. Colour can shift misregistration occurs.</a:t>
            </a:r>
          </a:p>
          <a:p>
            <a:pPr>
              <a:spcBef>
                <a:spcPts val="0"/>
              </a:spcBef>
              <a:spcAft>
                <a:spcPts val="600"/>
              </a:spcAft>
            </a:pPr>
            <a:r>
              <a:rPr lang="en-IE" sz="900" dirty="0">
                <a:solidFill>
                  <a:schemeClr val="bg1"/>
                </a:solidFill>
                <a:latin typeface="Lora" pitchFamily="2" charset="0"/>
              </a:rPr>
              <a:t> </a:t>
            </a:r>
            <a:endParaRPr lang="en-IE" sz="1100" dirty="0">
              <a:solidFill>
                <a:schemeClr val="bg1"/>
              </a:solidFill>
              <a:latin typeface="Lora" pitchFamily="2" charset="0"/>
            </a:endParaRPr>
          </a:p>
          <a:p>
            <a:pPr>
              <a:spcBef>
                <a:spcPts val="0"/>
              </a:spcBef>
              <a:spcAft>
                <a:spcPts val="600"/>
              </a:spcAft>
            </a:pPr>
            <a:r>
              <a:rPr lang="en-IE" sz="1100" b="1" dirty="0">
                <a:solidFill>
                  <a:schemeClr val="bg1"/>
                </a:solidFill>
                <a:latin typeface="Lora" pitchFamily="2" charset="0"/>
              </a:rPr>
              <a:t>Page size area and column measures</a:t>
            </a:r>
          </a:p>
          <a:p>
            <a:pPr marL="147060">
              <a:spcBef>
                <a:spcPts val="0"/>
              </a:spcBef>
            </a:pPr>
            <a:r>
              <a:rPr lang="en-IE" sz="900" dirty="0">
                <a:solidFill>
                  <a:schemeClr val="bg1"/>
                </a:solidFill>
                <a:latin typeface="Lora" pitchFamily="2" charset="0"/>
              </a:rPr>
              <a:t>Page type area – broadsheet (8 column page) 340mm x 530mm –  Irish/</a:t>
            </a:r>
            <a:r>
              <a:rPr lang="en-IE" sz="900" dirty="0" err="1">
                <a:solidFill>
                  <a:schemeClr val="bg1"/>
                </a:solidFill>
                <a:latin typeface="Lora" pitchFamily="2" charset="0"/>
              </a:rPr>
              <a:t>sunday</a:t>
            </a:r>
            <a:r>
              <a:rPr lang="en-IE" sz="900" dirty="0">
                <a:solidFill>
                  <a:schemeClr val="bg1"/>
                </a:solidFill>
                <a:latin typeface="Lora" pitchFamily="2" charset="0"/>
              </a:rPr>
              <a:t> independent</a:t>
            </a:r>
          </a:p>
          <a:p>
            <a:pPr marL="147060">
              <a:spcBef>
                <a:spcPts val="0"/>
              </a:spcBef>
            </a:pPr>
            <a:r>
              <a:rPr lang="en-IE" sz="900" dirty="0">
                <a:solidFill>
                  <a:schemeClr val="bg1"/>
                </a:solidFill>
                <a:latin typeface="Lora" pitchFamily="2" charset="0"/>
              </a:rPr>
              <a:t>Tabloid (6 column page) 255mm x 330mm – </a:t>
            </a:r>
            <a:r>
              <a:rPr lang="en-IE" sz="900" b="1" dirty="0">
                <a:solidFill>
                  <a:schemeClr val="bg1"/>
                </a:solidFill>
                <a:latin typeface="Lora" pitchFamily="2" charset="0"/>
              </a:rPr>
              <a:t>The Herald/Irish </a:t>
            </a:r>
            <a:r>
              <a:rPr lang="en-IE" sz="900" b="1" dirty="0" err="1">
                <a:solidFill>
                  <a:schemeClr val="bg1"/>
                </a:solidFill>
                <a:latin typeface="Lora" pitchFamily="2" charset="0"/>
              </a:rPr>
              <a:t>Indepndent</a:t>
            </a:r>
            <a:endParaRPr lang="en-IE" sz="900" b="1" dirty="0">
              <a:solidFill>
                <a:schemeClr val="bg1"/>
              </a:solidFill>
              <a:latin typeface="Lora" pitchFamily="2" charset="0"/>
            </a:endParaRPr>
          </a:p>
          <a:p>
            <a:pPr marL="147060">
              <a:spcBef>
                <a:spcPts val="0"/>
              </a:spcBef>
            </a:pPr>
            <a:endParaRPr lang="en-IE" sz="900" dirty="0">
              <a:solidFill>
                <a:schemeClr val="bg1"/>
              </a:solidFill>
              <a:latin typeface="Lora" pitchFamily="2" charset="0"/>
            </a:endParaRPr>
          </a:p>
          <a:p>
            <a:pPr marL="147060" indent="-147060">
              <a:spcBef>
                <a:spcPts val="0"/>
              </a:spcBef>
              <a:spcAft>
                <a:spcPts val="600"/>
              </a:spcAft>
            </a:pPr>
            <a:r>
              <a:rPr lang="en-IE" sz="1100" b="1" dirty="0">
                <a:solidFill>
                  <a:schemeClr val="bg1"/>
                </a:solidFill>
                <a:latin typeface="Lora" pitchFamily="2" charset="0"/>
              </a:rPr>
              <a:t>Column measures</a:t>
            </a:r>
          </a:p>
          <a:p>
            <a:pPr marL="147060">
              <a:spcBef>
                <a:spcPts val="0"/>
              </a:spcBef>
            </a:pPr>
            <a:r>
              <a:rPr lang="en-IE" sz="900" dirty="0">
                <a:solidFill>
                  <a:schemeClr val="bg1"/>
                </a:solidFill>
                <a:latin typeface="Lora" pitchFamily="2" charset="0"/>
              </a:rPr>
              <a:t>1 column 40mm</a:t>
            </a:r>
          </a:p>
          <a:p>
            <a:pPr marL="147060">
              <a:spcBef>
                <a:spcPts val="0"/>
              </a:spcBef>
            </a:pPr>
            <a:r>
              <a:rPr lang="en-IE" sz="900" dirty="0">
                <a:solidFill>
                  <a:schemeClr val="bg1"/>
                </a:solidFill>
                <a:latin typeface="Lora" pitchFamily="2" charset="0"/>
              </a:rPr>
              <a:t>2 column 83mm</a:t>
            </a:r>
          </a:p>
          <a:p>
            <a:pPr marL="147060">
              <a:spcBef>
                <a:spcPts val="0"/>
              </a:spcBef>
            </a:pPr>
            <a:r>
              <a:rPr lang="en-IE" sz="900" dirty="0">
                <a:solidFill>
                  <a:schemeClr val="bg1"/>
                </a:solidFill>
                <a:latin typeface="Lora" pitchFamily="2" charset="0"/>
              </a:rPr>
              <a:t>3 column 126mm</a:t>
            </a:r>
          </a:p>
          <a:p>
            <a:pPr marL="147060">
              <a:spcBef>
                <a:spcPts val="0"/>
              </a:spcBef>
            </a:pPr>
            <a:r>
              <a:rPr lang="en-IE" sz="900" dirty="0">
                <a:solidFill>
                  <a:schemeClr val="bg1"/>
                </a:solidFill>
                <a:latin typeface="Lora" pitchFamily="2" charset="0"/>
              </a:rPr>
              <a:t>4 column 169mm</a:t>
            </a:r>
          </a:p>
          <a:p>
            <a:pPr marL="147060">
              <a:spcBef>
                <a:spcPts val="0"/>
              </a:spcBef>
            </a:pPr>
            <a:r>
              <a:rPr lang="en-IE" sz="900" dirty="0">
                <a:solidFill>
                  <a:schemeClr val="bg1"/>
                </a:solidFill>
                <a:latin typeface="Lora" pitchFamily="2" charset="0"/>
              </a:rPr>
              <a:t>5 column 212mm</a:t>
            </a:r>
          </a:p>
          <a:p>
            <a:pPr marL="147060">
              <a:spcBef>
                <a:spcPts val="0"/>
              </a:spcBef>
            </a:pPr>
            <a:r>
              <a:rPr lang="en-IE" sz="900" dirty="0">
                <a:solidFill>
                  <a:schemeClr val="bg1"/>
                </a:solidFill>
                <a:latin typeface="Lora" pitchFamily="2" charset="0"/>
              </a:rPr>
              <a:t>6 column 255mm</a:t>
            </a:r>
          </a:p>
          <a:p>
            <a:pPr marL="147060">
              <a:spcBef>
                <a:spcPts val="0"/>
              </a:spcBef>
            </a:pPr>
            <a:r>
              <a:rPr lang="en-IE" sz="900" dirty="0">
                <a:solidFill>
                  <a:schemeClr val="bg1"/>
                </a:solidFill>
                <a:latin typeface="Lora" pitchFamily="2" charset="0"/>
              </a:rPr>
              <a:t>7 column 298mm</a:t>
            </a:r>
          </a:p>
          <a:p>
            <a:pPr marL="147060">
              <a:spcBef>
                <a:spcPts val="0"/>
              </a:spcBef>
            </a:pPr>
            <a:r>
              <a:rPr lang="en-IE" sz="900" dirty="0">
                <a:solidFill>
                  <a:schemeClr val="bg1"/>
                </a:solidFill>
                <a:latin typeface="Lora" pitchFamily="2" charset="0"/>
              </a:rPr>
              <a:t>8 column 340mm</a:t>
            </a:r>
          </a:p>
          <a:p>
            <a:endParaRPr lang="en-IE" dirty="0"/>
          </a:p>
        </p:txBody>
      </p:sp>
    </p:spTree>
    <p:extLst>
      <p:ext uri="{BB962C8B-B14F-4D97-AF65-F5344CB8AC3E}">
        <p14:creationId xmlns:p14="http://schemas.microsoft.com/office/powerpoint/2010/main" val="1968276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261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82FC24-CE8B-4406-A0B7-2B5D052630D5}"/>
              </a:ext>
            </a:extLst>
          </p:cNvPr>
          <p:cNvSpPr>
            <a:spLocks noGrp="1"/>
          </p:cNvSpPr>
          <p:nvPr>
            <p:ph type="title"/>
          </p:nvPr>
        </p:nvSpPr>
        <p:spPr>
          <a:xfrm>
            <a:off x="244258" y="301674"/>
            <a:ext cx="4941688" cy="353104"/>
          </a:xfrm>
        </p:spPr>
        <p:txBody>
          <a:bodyPr/>
          <a:lstStyle/>
          <a:p>
            <a:r>
              <a:rPr lang="en-IE" dirty="0"/>
              <a:t>Digital Ad Specifications</a:t>
            </a:r>
          </a:p>
        </p:txBody>
      </p:sp>
      <p:graphicFrame>
        <p:nvGraphicFramePr>
          <p:cNvPr id="8" name="Tabel">
            <a:extLst>
              <a:ext uri="{FF2B5EF4-FFF2-40B4-BE49-F238E27FC236}">
                <a16:creationId xmlns:a16="http://schemas.microsoft.com/office/drawing/2014/main" id="{6D2F3644-EFEF-407E-BA6B-E79CC88D3C25}"/>
              </a:ext>
            </a:extLst>
          </p:cNvPr>
          <p:cNvGraphicFramePr/>
          <p:nvPr>
            <p:extLst>
              <p:ext uri="{D42A27DB-BD31-4B8C-83A1-F6EECF244321}">
                <p14:modId xmlns:p14="http://schemas.microsoft.com/office/powerpoint/2010/main" val="1632094665"/>
              </p:ext>
            </p:extLst>
          </p:nvPr>
        </p:nvGraphicFramePr>
        <p:xfrm>
          <a:off x="244257" y="771525"/>
          <a:ext cx="6280366" cy="6823857"/>
        </p:xfrm>
        <a:graphic>
          <a:graphicData uri="http://schemas.openxmlformats.org/drawingml/2006/table">
            <a:tbl>
              <a:tblPr firstRow="1" firstCol="1" bandRow="1"/>
              <a:tblGrid>
                <a:gridCol w="1256073">
                  <a:extLst>
                    <a:ext uri="{9D8B030D-6E8A-4147-A177-3AD203B41FA5}">
                      <a16:colId xmlns:a16="http://schemas.microsoft.com/office/drawing/2014/main" val="20000"/>
                    </a:ext>
                  </a:extLst>
                </a:gridCol>
                <a:gridCol w="923583">
                  <a:extLst>
                    <a:ext uri="{9D8B030D-6E8A-4147-A177-3AD203B41FA5}">
                      <a16:colId xmlns:a16="http://schemas.microsoft.com/office/drawing/2014/main" val="20001"/>
                    </a:ext>
                  </a:extLst>
                </a:gridCol>
                <a:gridCol w="332490">
                  <a:extLst>
                    <a:ext uri="{9D8B030D-6E8A-4147-A177-3AD203B41FA5}">
                      <a16:colId xmlns:a16="http://schemas.microsoft.com/office/drawing/2014/main" val="212322902"/>
                    </a:ext>
                  </a:extLst>
                </a:gridCol>
                <a:gridCol w="992259">
                  <a:extLst>
                    <a:ext uri="{9D8B030D-6E8A-4147-A177-3AD203B41FA5}">
                      <a16:colId xmlns:a16="http://schemas.microsoft.com/office/drawing/2014/main" val="20003"/>
                    </a:ext>
                  </a:extLst>
                </a:gridCol>
                <a:gridCol w="263815">
                  <a:extLst>
                    <a:ext uri="{9D8B030D-6E8A-4147-A177-3AD203B41FA5}">
                      <a16:colId xmlns:a16="http://schemas.microsoft.com/office/drawing/2014/main" val="3052912803"/>
                    </a:ext>
                  </a:extLst>
                </a:gridCol>
                <a:gridCol w="1256073">
                  <a:extLst>
                    <a:ext uri="{9D8B030D-6E8A-4147-A177-3AD203B41FA5}">
                      <a16:colId xmlns:a16="http://schemas.microsoft.com/office/drawing/2014/main" val="20005"/>
                    </a:ext>
                  </a:extLst>
                </a:gridCol>
                <a:gridCol w="370128">
                  <a:extLst>
                    <a:ext uri="{9D8B030D-6E8A-4147-A177-3AD203B41FA5}">
                      <a16:colId xmlns:a16="http://schemas.microsoft.com/office/drawing/2014/main" val="20006"/>
                    </a:ext>
                  </a:extLst>
                </a:gridCol>
                <a:gridCol w="885945">
                  <a:extLst>
                    <a:ext uri="{9D8B030D-6E8A-4147-A177-3AD203B41FA5}">
                      <a16:colId xmlns:a16="http://schemas.microsoft.com/office/drawing/2014/main" val="2601564458"/>
                    </a:ext>
                  </a:extLst>
                </a:gridCol>
              </a:tblGrid>
              <a:tr h="576000">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marL="0" marR="0" indent="0" algn="ctr" defTabSz="91440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ea typeface="Helvetica"/>
                          <a:cs typeface="Helvetica"/>
                        </a:rPr>
                        <a:t>Creative</a:t>
                      </a: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en-IE" sz="800" b="1" dirty="0">
                          <a:solidFill>
                            <a:srgbClr val="FFFFFF"/>
                          </a:solidFill>
                          <a:latin typeface="Raleway" panose="020B0503030101060003" pitchFamily="34" charset="77"/>
                          <a:ea typeface="Helvetica"/>
                          <a:cs typeface="Helvetica"/>
                        </a:rPr>
                        <a:t>Dimensions</a:t>
                      </a:r>
                    </a:p>
                    <a:p>
                      <a:pPr algn="ctr" defTabSz="914400">
                        <a:defRPr sz="1800" b="0">
                          <a:solidFill>
                            <a:srgbClr val="000000"/>
                          </a:solidFill>
                        </a:defRPr>
                      </a:pPr>
                      <a:r>
                        <a:rPr lang="en-IE" sz="800" b="1" dirty="0" err="1">
                          <a:solidFill>
                            <a:srgbClr val="FFFFFF"/>
                          </a:solidFill>
                          <a:latin typeface="Raleway" panose="020B0503030101060003" pitchFamily="34" charset="77"/>
                          <a:ea typeface="Helvetica"/>
                          <a:cs typeface="Helvetica"/>
                        </a:rPr>
                        <a:t>WxH</a:t>
                      </a:r>
                      <a:r>
                        <a:rPr lang="en-IE" sz="800" b="1" dirty="0">
                          <a:solidFill>
                            <a:srgbClr val="FFFFFF"/>
                          </a:solidFill>
                          <a:latin typeface="Raleway" panose="020B0503030101060003" pitchFamily="34" charset="77"/>
                          <a:ea typeface="Helvetica"/>
                          <a:cs typeface="Helvetica"/>
                        </a:rPr>
                        <a:t> in pixels</a:t>
                      </a: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ctr" defTabSz="914400">
                        <a:defRPr sz="1800" b="0">
                          <a:solidFill>
                            <a:srgbClr val="000000"/>
                          </a:solidFill>
                        </a:defRPr>
                      </a:pP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noFill/>
                      <a:miter lim="400000"/>
                    </a:lnL>
                    <a:lnR w="0">
                      <a:miter lim="400000"/>
                    </a:lnR>
                    <a:lnT w="0">
                      <a:miter lim="400000"/>
                    </a:lnT>
                    <a:lnB w="0">
                      <a:noFill/>
                      <a:miter lim="400000"/>
                    </a:lnB>
                    <a:lnTlToBr w="12700" cmpd="sng">
                      <a:noFill/>
                      <a:prstDash val="solid"/>
                    </a:lnTlToBr>
                    <a:lnBlToTr w="12700" cmpd="sng">
                      <a:noFill/>
                      <a:prstDash val="solid"/>
                    </a:lnBlToTr>
                    <a:solidFill>
                      <a:srgbClr val="BC160F"/>
                    </a:solid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en-IE" sz="800" b="1" dirty="0">
                          <a:solidFill>
                            <a:srgbClr val="FFFFFF"/>
                          </a:solidFill>
                          <a:latin typeface="Raleway" panose="020B0503030101060003" pitchFamily="34" charset="77"/>
                          <a:ea typeface="Helvetica"/>
                          <a:cs typeface="Helvetica"/>
                        </a:rPr>
                        <a:t>Max Initial </a:t>
                      </a:r>
                    </a:p>
                    <a:p>
                      <a:pPr algn="ctr" defTabSz="914400">
                        <a:defRPr sz="1800" b="0">
                          <a:solidFill>
                            <a:srgbClr val="000000"/>
                          </a:solidFill>
                        </a:defRPr>
                      </a:pPr>
                      <a:r>
                        <a:rPr lang="en-IE" sz="800" b="1" dirty="0">
                          <a:solidFill>
                            <a:srgbClr val="FFFFFF"/>
                          </a:solidFill>
                          <a:latin typeface="Raleway" panose="020B0503030101060003" pitchFamily="34" charset="77"/>
                          <a:ea typeface="Helvetica"/>
                          <a:cs typeface="Helvetica"/>
                        </a:rPr>
                        <a:t>File Load</a:t>
                      </a:r>
                    </a:p>
                    <a:p>
                      <a:pPr algn="ctr" defTabSz="914400">
                        <a:defRPr sz="1800" b="0">
                          <a:solidFill>
                            <a:srgbClr val="000000"/>
                          </a:solidFill>
                        </a:defRPr>
                      </a:pPr>
                      <a:r>
                        <a:rPr lang="en-IE" sz="800" b="1" dirty="0">
                          <a:solidFill>
                            <a:srgbClr val="FFFFFF"/>
                          </a:solidFill>
                          <a:latin typeface="Raleway" panose="020B0503030101060003" pitchFamily="34" charset="77"/>
                          <a:ea typeface="Helvetica"/>
                          <a:cs typeface="Helvetica"/>
                        </a:rPr>
                        <a:t>Size</a:t>
                      </a: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noFill/>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ctr" defTabSz="914400">
                        <a:defRPr sz="1800" b="0">
                          <a:solidFill>
                            <a:srgbClr val="000000"/>
                          </a:solidFill>
                        </a:defRPr>
                      </a:pP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noFill/>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160F"/>
                    </a:solidFill>
                  </a:tcPr>
                </a:tc>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nl-NL" sz="800" b="1" dirty="0">
                          <a:solidFill>
                            <a:srgbClr val="FFFFFF"/>
                          </a:solidFill>
                          <a:latin typeface="Raleway" panose="020B0503030101060003" pitchFamily="34" charset="77"/>
                          <a:ea typeface="Helvetica"/>
                          <a:cs typeface="Helvetica"/>
                        </a:rPr>
                        <a:t>Animation/Video</a:t>
                      </a:r>
                    </a:p>
                    <a:p>
                      <a:pPr algn="ctr" defTabSz="914400">
                        <a:defRPr sz="1800" b="0">
                          <a:solidFill>
                            <a:srgbClr val="000000"/>
                          </a:solidFill>
                        </a:defRPr>
                      </a:pPr>
                      <a:r>
                        <a:rPr lang="nl-NL" sz="800" b="1" dirty="0">
                          <a:solidFill>
                            <a:srgbClr val="FFFFFF"/>
                          </a:solidFill>
                          <a:latin typeface="Raleway" panose="020B0503030101060003" pitchFamily="34" charset="77"/>
                          <a:ea typeface="Helvetica"/>
                          <a:cs typeface="Helvetica"/>
                        </a:rPr>
                        <a:t>Guidelines</a:t>
                      </a:r>
                    </a:p>
                  </a:txBody>
                  <a:tcPr marL="50800" marR="50800" marT="50800" marB="50800" anchor="ctr" horzOverflow="overflow">
                    <a:lnL w="0">
                      <a:noFill/>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nl-NL" sz="800" b="1" dirty="0">
                          <a:solidFill>
                            <a:srgbClr val="FFFFFF"/>
                          </a:solidFill>
                          <a:latin typeface="Raleway" panose="020B0503030101060003" pitchFamily="34" charset="77"/>
                          <a:ea typeface="Helvetica"/>
                          <a:cs typeface="Helvetica"/>
                        </a:rPr>
                        <a:t>Z index range</a:t>
                      </a: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miter lim="400000"/>
                    </a:lnL>
                    <a:lnR w="0">
                      <a:noFill/>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ctr" defTabSz="914400">
                        <a:defRPr sz="1800" b="0">
                          <a:solidFill>
                            <a:srgbClr val="000000"/>
                          </a:solidFill>
                        </a:defRPr>
                      </a:pPr>
                      <a:endParaRPr sz="800" b="1" dirty="0">
                        <a:solidFill>
                          <a:srgbClr val="FFFFFF"/>
                        </a:solidFill>
                        <a:latin typeface="Raleway" panose="020B0503030101060003" pitchFamily="34" charset="77"/>
                        <a:ea typeface="Helvetica"/>
                        <a:cs typeface="Helvetica"/>
                      </a:endParaRPr>
                    </a:p>
                  </a:txBody>
                  <a:tcPr marL="50800" marR="50800" marT="50800" marB="50800" anchor="ctr" horzOverflow="overflow">
                    <a:lnL w="0">
                      <a:miter lim="400000"/>
                    </a:lnL>
                    <a:lnR w="0">
                      <a:miter lim="400000"/>
                    </a:lnR>
                    <a:lnT w="0">
                      <a:miter lim="400000"/>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160F"/>
                    </a:solidFill>
                  </a:tcPr>
                </a:tc>
                <a:extLst>
                  <a:ext uri="{0D108BD9-81ED-4DB2-BD59-A6C34878D82A}">
                    <a16:rowId xmlns:a16="http://schemas.microsoft.com/office/drawing/2014/main" val="10000"/>
                  </a:ext>
                </a:extLst>
              </a:tr>
              <a:tr h="363886">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1000" b="1" dirty="0">
                          <a:solidFill>
                            <a:srgbClr val="FFFFFF"/>
                          </a:solidFill>
                          <a:latin typeface="Raleway Bold" pitchFamily="2" charset="0"/>
                          <a:sym typeface="Raleway"/>
                        </a:rPr>
                        <a:t>Standard Formats</a:t>
                      </a:r>
                      <a:endParaRPr sz="1000" b="1" dirty="0">
                        <a:solidFill>
                          <a:srgbClr val="FFFFFF"/>
                        </a:solidFill>
                        <a:latin typeface="Raleway Bold" pitchFamily="2" charset="0"/>
                        <a:sym typeface="Raleway"/>
                      </a:endParaRPr>
                    </a:p>
                  </a:txBody>
                  <a:tcPr marL="50800" marR="50800" marT="50800" marB="50800" anchor="ctr" horzOverflow="overflow">
                    <a:lnL w="0">
                      <a:miter lim="400000"/>
                    </a:lnL>
                    <a:lnR w="0">
                      <a:noFill/>
                      <a:miter lim="400000"/>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ctr" defTabSz="914400">
                        <a:defRPr sz="1800"/>
                      </a:pPr>
                      <a:endParaRPr sz="80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0">
                      <a:miter lim="400000"/>
                    </a:lnT>
                    <a:lnB w="12700">
                      <a:noFill/>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ctr" defTabSz="914400">
                        <a:defRPr sz="1800"/>
                      </a:pPr>
                      <a:endParaRPr sz="80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0">
                      <a:noFill/>
                      <a:miter lim="400000"/>
                    </a:lnT>
                    <a:lnB w="12700" cap="flat" cmpd="sng" algn="ctr">
                      <a:noFill/>
                      <a:prstDash val="solid"/>
                      <a:miter lim="400000"/>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ctr" defTabSz="914400">
                        <a:defRPr sz="1800"/>
                      </a:pPr>
                      <a:endParaRPr lang="nl-NL" sz="80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chemeClr val="bg1"/>
                      </a:solidFill>
                      <a:prstDash val="solid"/>
                      <a:round/>
                      <a:headEnd type="none" w="med" len="med"/>
                      <a:tailEnd type="none" w="med" len="med"/>
                    </a:lnT>
                    <a:lnB w="12700">
                      <a:noFill/>
                      <a:miter lim="400000"/>
                    </a:lnB>
                    <a:lnTlToBr w="12700" cmpd="sng">
                      <a:noFill/>
                      <a:prstDash val="solid"/>
                    </a:lnTlToBr>
                    <a:lnBlToTr w="12700" cmpd="sng">
                      <a:noFill/>
                      <a:prstDash val="solid"/>
                    </a:lnBlToTr>
                    <a:noFill/>
                  </a:tcPr>
                </a:tc>
                <a:tc hMerge="1">
                  <a:txBody>
                    <a:bodyPr/>
                    <a:lstStyle/>
                    <a:p>
                      <a:pPr algn="ctr" defTabSz="914400">
                        <a:defRPr sz="1800"/>
                      </a:pPr>
                      <a:endParaRPr sz="80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0">
                      <a:miter lim="400000"/>
                    </a:lnT>
                    <a:lnB w="12700">
                      <a:noFill/>
                      <a:miter lim="400000"/>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sz="1000" b="1" dirty="0">
                        <a:solidFill>
                          <a:srgbClr val="FFFFFF"/>
                        </a:solidFill>
                        <a:latin typeface="Raleway" panose="020B0503030101060003" pitchFamily="34" charset="77"/>
                        <a:sym typeface="Raleway"/>
                      </a:endParaRPr>
                    </a:p>
                  </a:txBody>
                  <a:tcPr marL="50800" marR="50800" marT="50800" marB="50800" anchor="ctr" horzOverflow="overflow">
                    <a:lnL w="0">
                      <a:miter lim="400000"/>
                    </a:lnL>
                    <a:lnR w="0">
                      <a:miter lim="400000"/>
                    </a:lnR>
                    <a:lnT w="12700" cap="flat" cmpd="sng" algn="ctr">
                      <a:solidFill>
                        <a:schemeClr val="bg1"/>
                      </a:solidFill>
                      <a:prstDash val="solid"/>
                      <a:round/>
                      <a:headEnd type="none" w="med" len="med"/>
                      <a:tailEnd type="none" w="med" len="med"/>
                    </a:lnT>
                    <a:lnB w="12700">
                      <a:noFill/>
                      <a:miter lim="400000"/>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150066549"/>
                  </a:ext>
                </a:extLst>
              </a:tr>
              <a:tr h="254462">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en-IE" sz="800" b="0" dirty="0">
                          <a:solidFill>
                            <a:srgbClr val="FFFFFF"/>
                          </a:solidFill>
                          <a:latin typeface="Raleway" panose="020B0503030101060003" pitchFamily="34" charset="77"/>
                          <a:sym typeface="Raleway"/>
                        </a:rPr>
                        <a:t>MPU</a:t>
                      </a:r>
                      <a:endParaRPr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300 x 250</a:t>
                      </a:r>
                      <a:endParaRPr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1800"/>
                      </a:pPr>
                      <a:endParaRPr sz="80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0">
                      <a:noFill/>
                      <a:miter lim="400000"/>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5">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5" gridSpan="3">
                  <a:txBody>
                    <a:bodyPr/>
                    <a:lstStyle/>
                    <a:p>
                      <a:pPr algn="ctr" defTabSz="914400">
                        <a:defRPr sz="1800"/>
                      </a:pPr>
                      <a:r>
                        <a:rPr lang="en-IE" sz="800" b="0" dirty="0">
                          <a:solidFill>
                            <a:schemeClr val="bg1"/>
                          </a:solidFill>
                          <a:effectLst/>
                          <a:latin typeface="Lora" pitchFamily="2" charset="0"/>
                        </a:rPr>
                        <a:t>15 sec max animation length.</a:t>
                      </a:r>
                      <a:br>
                        <a:rPr lang="en-IE" sz="800" b="0" dirty="0">
                          <a:solidFill>
                            <a:schemeClr val="bg1"/>
                          </a:solidFill>
                          <a:effectLst/>
                          <a:latin typeface="Lora" pitchFamily="2" charset="0"/>
                        </a:rPr>
                      </a:br>
                      <a:r>
                        <a:rPr lang="en-IE" sz="800" b="0" dirty="0">
                          <a:solidFill>
                            <a:schemeClr val="bg1"/>
                          </a:solidFill>
                          <a:effectLst/>
                          <a:latin typeface="Lora" pitchFamily="2" charset="0"/>
                        </a:rPr>
                        <a:t>Video not allowed.</a:t>
                      </a:r>
                      <a:endParaRPr sz="800" b="0" dirty="0">
                        <a:solidFill>
                          <a:srgbClr val="FFFFFF"/>
                        </a:solidFill>
                        <a:latin typeface="Lora" pitchFamily="2" charset="0"/>
                        <a:sym typeface="Raleway"/>
                      </a:endParaRPr>
                    </a:p>
                  </a:txBody>
                  <a:tcPr marL="142875" marR="142875"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pPr algn="ctr" fontAlgn="ctr"/>
                      <a:r>
                        <a:rPr lang="en-IE" sz="800" b="0" dirty="0">
                          <a:solidFill>
                            <a:schemeClr val="bg1"/>
                          </a:solidFill>
                          <a:effectLst/>
                          <a:latin typeface="Raleway Light" pitchFamily="2" charset="0"/>
                        </a:rPr>
                        <a:t>15 sec max animation length.</a:t>
                      </a:r>
                      <a:br>
                        <a:rPr lang="en-IE" sz="800" b="0" dirty="0">
                          <a:solidFill>
                            <a:schemeClr val="bg1"/>
                          </a:solidFill>
                          <a:effectLst/>
                          <a:latin typeface="Raleway Light" pitchFamily="2" charset="0"/>
                        </a:rPr>
                      </a:br>
                      <a:r>
                        <a:rPr lang="en-IE" sz="800" b="0" dirty="0">
                          <a:solidFill>
                            <a:schemeClr val="bg1"/>
                          </a:solidFill>
                          <a:effectLst/>
                          <a:latin typeface="Raleway Light" pitchFamily="2" charset="0"/>
                        </a:rPr>
                        <a:t>Video not allowed.</a:t>
                      </a:r>
                    </a:p>
                  </a:txBody>
                  <a:tcPr marL="142875" marR="142875" marT="190500" marB="190500" anchor="ctr">
                    <a:lnL w="0">
                      <a:noFill/>
                      <a:miter lim="400000"/>
                    </a:lnL>
                    <a:lnR w="0">
                      <a:miter lim="400000"/>
                    </a:lnR>
                    <a:lnT w="0">
                      <a:noFill/>
                      <a:miter lim="400000"/>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5" h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dirty="0">
                          <a:solidFill>
                            <a:srgbClr val="FFFFFF"/>
                          </a:solidFill>
                          <a:latin typeface="Raleway" panose="020B0503030101060003" pitchFamily="34" charset="77"/>
                          <a:sym typeface="Raleway"/>
                        </a:rPr>
                        <a:t>0-4.99</a:t>
                      </a:r>
                      <a:endParaRPr sz="80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0">
                      <a:miter lim="400000"/>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5">
                  <a:txBody>
                    <a:bodyPr/>
                    <a:lstStyle/>
                    <a:p>
                      <a:pPr algn="ctr" defTabSz="914400">
                        <a:defRPr sz="1800"/>
                      </a:pPr>
                      <a:r>
                        <a:rPr lang="nl-NL" sz="800" b="1" dirty="0">
                          <a:solidFill>
                            <a:srgbClr val="FFFFFF"/>
                          </a:solidFill>
                          <a:latin typeface="Raleway" panose="020B0503030101060003" pitchFamily="34" charset="77"/>
                          <a:sym typeface="Raleway"/>
                        </a:rPr>
                        <a:t>0-4.99</a:t>
                      </a:r>
                      <a:endParaRPr sz="800" b="1"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4462">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en-IE" sz="800" b="0" dirty="0">
                          <a:solidFill>
                            <a:srgbClr val="FFFFFF"/>
                          </a:solidFill>
                          <a:latin typeface="Raleway" panose="020B0503030101060003" pitchFamily="34" charset="77"/>
                          <a:sym typeface="Raleway"/>
                        </a:rPr>
                        <a:t>Leader board</a:t>
                      </a:r>
                      <a:endParaRPr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728 x 90</a:t>
                      </a:r>
                      <a:endParaRPr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1800"/>
                      </a:pPr>
                      <a:endParaRPr sz="80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gridSpan="3" vMerge="1">
                  <a:txBody>
                    <a:bodyPr/>
                    <a:lstStyle/>
                    <a:p>
                      <a:pPr algn="ctr" defTabSz="914400">
                        <a:defRPr sz="1800"/>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marL="0" marR="0" lvl="0" indent="0" algn="ctr" defTabSz="914400" eaLnBrk="1" fontAlgn="auto" latinLnBrk="0" hangingPunct="1">
                        <a:lnSpc>
                          <a:spcPct val="100000"/>
                        </a:lnSpc>
                        <a:spcBef>
                          <a:spcPts val="0"/>
                        </a:spcBef>
                        <a:spcAft>
                          <a:spcPts val="0"/>
                        </a:spcAft>
                        <a:buClrTx/>
                        <a:buSzTx/>
                        <a:buFontTx/>
                        <a:buNone/>
                        <a:tabLst/>
                        <a:defRPr sz="1800"/>
                      </a:pPr>
                      <a:r>
                        <a:rPr lang="nl-NL" sz="800" dirty="0">
                          <a:solidFill>
                            <a:srgbClr val="FFFFFF"/>
                          </a:solidFill>
                          <a:latin typeface="Raleway" panose="020B0503030101060003" pitchFamily="34" charset="77"/>
                          <a:sym typeface="Raleway"/>
                        </a:rPr>
                        <a:t>€ 1</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a:solidFill>
                            <a:srgbClr val="FFFFFF"/>
                          </a:solidFill>
                          <a:latin typeface="Raleway" panose="020B0503030101060003" pitchFamily="34" charset="77"/>
                          <a:sym typeface="Raleway"/>
                        </a:rPr>
                        <a:t>CPC</a:t>
                      </a:r>
                      <a:endParaRPr sz="800">
                        <a:solidFill>
                          <a:srgbClr val="FFFFFF"/>
                        </a:solidFill>
                        <a:latin typeface="Raleway" panose="020B0503030101060003" pitchFamily="34" charset="77"/>
                        <a:sym typeface="Raleway"/>
                      </a:endParaRPr>
                    </a:p>
                  </a:txBody>
                  <a:tcPr marL="50800" marR="50800" marT="50800" marB="50800" anchor="ctr" horzOverflow="overflow">
                    <a:lnL w="0">
                      <a:miter lim="400000"/>
                    </a:lnL>
                    <a:lnR w="0">
                      <a:miter lim="400000"/>
                    </a:lnR>
                    <a:lnT w="12700">
                      <a:solidFill>
                        <a:srgbClr val="B8B8B8"/>
                      </a:solidFill>
                      <a:miter lim="400000"/>
                    </a:lnT>
                    <a:lnB w="12700">
                      <a:solidFill>
                        <a:srgbClr val="B8B8B8"/>
                      </a:solidFill>
                      <a:miter lim="400000"/>
                    </a:lnB>
                    <a:lnTlToBr w="12700" cmpd="sng">
                      <a:noFill/>
                      <a:prstDash val="solid"/>
                    </a:lnTlToBr>
                    <a:lnBlToTr w="12700" cmpd="sng">
                      <a:noFill/>
                      <a:prstDash val="solid"/>
                    </a:lnBlToTr>
                    <a:noFill/>
                  </a:tcPr>
                </a:tc>
                <a:tc vMerge="1">
                  <a:txBody>
                    <a:bodyPr/>
                    <a:lstStyle/>
                    <a:p>
                      <a:endParaRPr lang="en-IE"/>
                    </a:p>
                  </a:txBody>
                  <a:tcPr/>
                </a:tc>
                <a:extLst>
                  <a:ext uri="{0D108BD9-81ED-4DB2-BD59-A6C34878D82A}">
                    <a16:rowId xmlns:a16="http://schemas.microsoft.com/office/drawing/2014/main" val="10002"/>
                  </a:ext>
                </a:extLst>
              </a:tr>
              <a:tr h="254462">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en-IE" sz="800" b="0" dirty="0">
                          <a:solidFill>
                            <a:srgbClr val="FFFFFF"/>
                          </a:solidFill>
                          <a:latin typeface="Raleway" panose="020B0503030101060003" pitchFamily="34" charset="77"/>
                          <a:sym typeface="Raleway"/>
                        </a:rPr>
                        <a:t>Super LB</a:t>
                      </a:r>
                      <a:endParaRPr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2000" b="1">
                          <a:solidFill>
                            <a:srgbClr val="FFFFFF"/>
                          </a:solidFill>
                          <a:sym typeface="Raleway"/>
                        </a:defRPr>
                      </a:pPr>
                      <a:r>
                        <a:rPr lang="en-IE" sz="800" b="0" dirty="0">
                          <a:latin typeface="Raleway" panose="020B0503030101060003" pitchFamily="34" charset="77"/>
                        </a:rPr>
                        <a:t>970 x 90</a:t>
                      </a:r>
                      <a:endParaRPr sz="800" b="0" dirty="0">
                        <a:latin typeface="Raleway" panose="020B0503030101060003" pitchFamily="34" charset="77"/>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2000" b="1">
                          <a:solidFill>
                            <a:srgbClr val="FFFFFF"/>
                          </a:solidFill>
                          <a:sym typeface="Raleway"/>
                        </a:defRPr>
                      </a:pPr>
                      <a:endParaRPr sz="800">
                        <a:latin typeface="Raleway" panose="020B0503030101060003" pitchFamily="34" charset="77"/>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gridSpan="3" vMerge="1">
                  <a:txBody>
                    <a:bodyPr/>
                    <a:lstStyle/>
                    <a:p>
                      <a:pPr algn="ctr" defTabSz="914400">
                        <a:defRPr sz="1800"/>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a:solidFill>
                            <a:srgbClr val="FFFFFF"/>
                          </a:solidFill>
                          <a:latin typeface="Raleway" panose="020B0503030101060003" pitchFamily="34" charset="77"/>
                          <a:sym typeface="Raleway"/>
                        </a:rPr>
                        <a:t>€ 28.000</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err="1">
                          <a:solidFill>
                            <a:srgbClr val="FFFFFF"/>
                          </a:solidFill>
                          <a:latin typeface="Raleway" panose="020B0503030101060003" pitchFamily="34" charset="77"/>
                          <a:sym typeface="Raleway"/>
                        </a:rPr>
                        <a:t>Fixed</a:t>
                      </a:r>
                      <a:endParaRPr sz="800">
                        <a:solidFill>
                          <a:srgbClr val="FFFFFF"/>
                        </a:solidFill>
                        <a:latin typeface="Raleway" panose="020B0503030101060003" pitchFamily="34" charset="77"/>
                        <a:sym typeface="Raleway"/>
                      </a:endParaRPr>
                    </a:p>
                  </a:txBody>
                  <a:tcPr marL="50800" marR="50800" marT="50800" marB="50800" anchor="ctr" horzOverflow="overflow">
                    <a:lnL w="0">
                      <a:miter lim="400000"/>
                    </a:lnL>
                    <a:lnR w="0">
                      <a:miter lim="400000"/>
                    </a:lnR>
                    <a:lnT w="12700">
                      <a:solidFill>
                        <a:srgbClr val="B8B8B8"/>
                      </a:solidFill>
                      <a:miter lim="400000"/>
                    </a:lnT>
                    <a:lnB w="12700">
                      <a:solidFill>
                        <a:srgbClr val="B8B8B8"/>
                      </a:solidFill>
                      <a:miter lim="400000"/>
                    </a:lnB>
                    <a:lnTlToBr w="12700" cmpd="sng">
                      <a:noFill/>
                      <a:prstDash val="solid"/>
                    </a:lnTlToBr>
                    <a:lnBlToTr w="12700" cmpd="sng">
                      <a:noFill/>
                      <a:prstDash val="solid"/>
                    </a:lnBlToTr>
                    <a:noFill/>
                  </a:tcPr>
                </a:tc>
                <a:tc vMerge="1">
                  <a:txBody>
                    <a:bodyPr/>
                    <a:lstStyle/>
                    <a:p>
                      <a:endParaRPr lang="en-IE"/>
                    </a:p>
                  </a:txBody>
                  <a:tcPr/>
                </a:tc>
                <a:extLst>
                  <a:ext uri="{0D108BD9-81ED-4DB2-BD59-A6C34878D82A}">
                    <a16:rowId xmlns:a16="http://schemas.microsoft.com/office/drawing/2014/main" val="10003"/>
                  </a:ext>
                </a:extLst>
              </a:tr>
              <a:tr h="254462">
                <a:tc>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Billboard</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2000">
                          <a:solidFill>
                            <a:srgbClr val="FFFFFF"/>
                          </a:solidFill>
                          <a:sym typeface="Raleway"/>
                        </a:defRPr>
                      </a:pPr>
                      <a:r>
                        <a:rPr lang="en-IE" sz="800" b="0" dirty="0">
                          <a:latin typeface="Raleway" panose="020B0503030101060003" pitchFamily="34" charset="77"/>
                        </a:rPr>
                        <a:t>970 x 250</a:t>
                      </a:r>
                      <a:endParaRPr sz="800" b="0" dirty="0">
                        <a:latin typeface="Raleway" panose="020B0503030101060003" pitchFamily="34" charset="77"/>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2000">
                          <a:solidFill>
                            <a:srgbClr val="FFFFFF"/>
                          </a:solidFill>
                          <a:sym typeface="Raleway"/>
                        </a:defRPr>
                      </a:pPr>
                      <a:endParaRPr sz="800" b="0" dirty="0">
                        <a:latin typeface="Raleway" panose="020B0503030101060003" pitchFamily="34" charset="77"/>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gridSpan="3" vMerge="1">
                  <a:txBody>
                    <a:bodyPr/>
                    <a:lstStyle/>
                    <a:p>
                      <a:pPr algn="ctr" defTabSz="914400">
                        <a:defRPr sz="1800"/>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a:solidFill>
                            <a:srgbClr val="FFFFFF"/>
                          </a:solidFill>
                          <a:latin typeface="Raleway" panose="020B0503030101060003" pitchFamily="34" charset="77"/>
                          <a:sym typeface="Raleway"/>
                        </a:rPr>
                        <a:t>€ 4</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1800"/>
                      </a:pPr>
                      <a:r>
                        <a:rPr lang="nl-NL" sz="800">
                          <a:solidFill>
                            <a:srgbClr val="FFFFFF"/>
                          </a:solidFill>
                          <a:latin typeface="Raleway" panose="020B0503030101060003" pitchFamily="34" charset="77"/>
                          <a:sym typeface="Raleway"/>
                        </a:rPr>
                        <a:t>CPM</a:t>
                      </a:r>
                      <a:endParaRPr sz="800">
                        <a:solidFill>
                          <a:srgbClr val="FFFFFF"/>
                        </a:solidFill>
                        <a:latin typeface="Raleway" panose="020B0503030101060003" pitchFamily="34" charset="77"/>
                        <a:sym typeface="Raleway"/>
                      </a:endParaRPr>
                    </a:p>
                  </a:txBody>
                  <a:tcPr marL="50800" marR="50800" marT="50800" marB="50800" anchor="ctr" horzOverflow="overflow">
                    <a:lnL w="0">
                      <a:miter lim="400000"/>
                    </a:lnL>
                    <a:lnR w="0">
                      <a:miter lim="400000"/>
                    </a:lnR>
                    <a:lnT w="12700">
                      <a:solidFill>
                        <a:srgbClr val="B8B8B8"/>
                      </a:solidFill>
                      <a:miter lim="400000"/>
                    </a:lnT>
                    <a:lnB w="12700">
                      <a:solidFill>
                        <a:srgbClr val="B8B8B8"/>
                      </a:solidFill>
                      <a:miter lim="400000"/>
                    </a:lnB>
                    <a:lnTlToBr w="12700" cmpd="sng">
                      <a:noFill/>
                      <a:prstDash val="solid"/>
                    </a:lnTlToBr>
                    <a:lnBlToTr w="12700" cmpd="sng">
                      <a:noFill/>
                      <a:prstDash val="solid"/>
                    </a:lnBlToTr>
                    <a:noFill/>
                  </a:tcPr>
                </a:tc>
                <a:tc vMerge="1">
                  <a:txBody>
                    <a:bodyPr/>
                    <a:lstStyle/>
                    <a:p>
                      <a:endParaRPr lang="en-IE"/>
                    </a:p>
                  </a:txBody>
                  <a:tcPr/>
                </a:tc>
                <a:extLst>
                  <a:ext uri="{0D108BD9-81ED-4DB2-BD59-A6C34878D82A}">
                    <a16:rowId xmlns:a16="http://schemas.microsoft.com/office/drawing/2014/main" val="10004"/>
                  </a:ext>
                </a:extLst>
              </a:tr>
              <a:tr h="254462">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Hlaf Page</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defTabSz="914400">
                        <a:defRPr sz="2000">
                          <a:solidFill>
                            <a:srgbClr val="FFFFFF"/>
                          </a:solidFill>
                          <a:sym typeface="Raleway"/>
                        </a:defRPr>
                      </a:pPr>
                      <a:r>
                        <a:rPr lang="en-IE" sz="800" b="0" dirty="0">
                          <a:latin typeface="Raleway" panose="020B0503030101060003" pitchFamily="34" charset="77"/>
                        </a:rPr>
                        <a:t>300 x 600</a:t>
                      </a:r>
                      <a:endParaRPr sz="800" b="0" dirty="0">
                        <a:latin typeface="Raleway" panose="020B0503030101060003" pitchFamily="34" charset="77"/>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2000">
                          <a:solidFill>
                            <a:srgbClr val="FFFFFF"/>
                          </a:solidFill>
                          <a:sym typeface="Raleway"/>
                        </a:defRPr>
                      </a:pPr>
                      <a:endParaRPr sz="800" b="0" dirty="0">
                        <a:latin typeface="Raleway" panose="020B0503030101060003" pitchFamily="34" charset="77"/>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2000" b="1">
                          <a:solidFill>
                            <a:srgbClr val="FFFFFF"/>
                          </a:solidFill>
                          <a:sym typeface="Raleway"/>
                        </a:defRPr>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gridSpan="3"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2000" b="1">
                          <a:solidFill>
                            <a:srgbClr val="FFFFFF"/>
                          </a:solidFill>
                          <a:sym typeface="Raleway"/>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2000" b="1">
                          <a:solidFill>
                            <a:srgbClr val="FFFFFF"/>
                          </a:solidFill>
                          <a:sym typeface="Raleway"/>
                        </a:defRPr>
                      </a:pPr>
                      <a:endParaRPr sz="800">
                        <a:latin typeface="Raleway" panose="020B0503030101060003" pitchFamily="34" charset="77"/>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1828709" rtl="0" eaLnBrk="1" latinLnBrk="0" hangingPunct="1">
                        <a:defRPr sz="3600" kern="1200">
                          <a:solidFill>
                            <a:schemeClr val="tx1"/>
                          </a:solidFill>
                          <a:latin typeface="Raleway"/>
                          <a:ea typeface="Raleway"/>
                          <a:cs typeface="Raleway"/>
                        </a:defRPr>
                      </a:lvl1pPr>
                      <a:lvl2pPr marL="914354" algn="l" defTabSz="1828709" rtl="0" eaLnBrk="1" latinLnBrk="0" hangingPunct="1">
                        <a:defRPr sz="3600" kern="1200">
                          <a:solidFill>
                            <a:schemeClr val="tx1"/>
                          </a:solidFill>
                          <a:latin typeface="Raleway"/>
                          <a:ea typeface="Raleway"/>
                          <a:cs typeface="Raleway"/>
                        </a:defRPr>
                      </a:lvl2pPr>
                      <a:lvl3pPr marL="1828709" algn="l" defTabSz="1828709" rtl="0" eaLnBrk="1" latinLnBrk="0" hangingPunct="1">
                        <a:defRPr sz="3600" kern="1200">
                          <a:solidFill>
                            <a:schemeClr val="tx1"/>
                          </a:solidFill>
                          <a:latin typeface="Raleway"/>
                          <a:ea typeface="Raleway"/>
                          <a:cs typeface="Raleway"/>
                        </a:defRPr>
                      </a:lvl3pPr>
                      <a:lvl4pPr marL="2743063" algn="l" defTabSz="1828709" rtl="0" eaLnBrk="1" latinLnBrk="0" hangingPunct="1">
                        <a:defRPr sz="3600" kern="1200">
                          <a:solidFill>
                            <a:schemeClr val="tx1"/>
                          </a:solidFill>
                          <a:latin typeface="Raleway"/>
                          <a:ea typeface="Raleway"/>
                          <a:cs typeface="Raleway"/>
                        </a:defRPr>
                      </a:lvl4pPr>
                      <a:lvl5pPr marL="3657417" algn="l" defTabSz="1828709" rtl="0" eaLnBrk="1" latinLnBrk="0" hangingPunct="1">
                        <a:defRPr sz="3600" kern="1200">
                          <a:solidFill>
                            <a:schemeClr val="tx1"/>
                          </a:solidFill>
                          <a:latin typeface="Raleway"/>
                          <a:ea typeface="Raleway"/>
                          <a:cs typeface="Raleway"/>
                        </a:defRPr>
                      </a:lvl5pPr>
                      <a:lvl6pPr marL="4571771" algn="l" defTabSz="1828709" rtl="0" eaLnBrk="1" latinLnBrk="0" hangingPunct="1">
                        <a:defRPr sz="3600" kern="1200">
                          <a:solidFill>
                            <a:schemeClr val="tx1"/>
                          </a:solidFill>
                          <a:latin typeface="Raleway"/>
                          <a:ea typeface="Raleway"/>
                          <a:cs typeface="Raleway"/>
                        </a:defRPr>
                      </a:lvl6pPr>
                      <a:lvl7pPr marL="5486126" algn="l" defTabSz="1828709" rtl="0" eaLnBrk="1" latinLnBrk="0" hangingPunct="1">
                        <a:defRPr sz="3600" kern="1200">
                          <a:solidFill>
                            <a:schemeClr val="tx1"/>
                          </a:solidFill>
                          <a:latin typeface="Raleway"/>
                          <a:ea typeface="Raleway"/>
                          <a:cs typeface="Raleway"/>
                        </a:defRPr>
                      </a:lvl7pPr>
                      <a:lvl8pPr marL="6400480" algn="l" defTabSz="1828709" rtl="0" eaLnBrk="1" latinLnBrk="0" hangingPunct="1">
                        <a:defRPr sz="3600" kern="1200">
                          <a:solidFill>
                            <a:schemeClr val="tx1"/>
                          </a:solidFill>
                          <a:latin typeface="Raleway"/>
                          <a:ea typeface="Raleway"/>
                          <a:cs typeface="Raleway"/>
                        </a:defRPr>
                      </a:lvl8pPr>
                      <a:lvl9pPr marL="7314834" algn="l" defTabSz="1828709" rtl="0" eaLnBrk="1" latinLnBrk="0" hangingPunct="1">
                        <a:defRPr sz="3600" kern="1200">
                          <a:solidFill>
                            <a:schemeClr val="tx1"/>
                          </a:solidFill>
                          <a:latin typeface="Raleway"/>
                          <a:ea typeface="Raleway"/>
                          <a:cs typeface="Raleway"/>
                        </a:defRPr>
                      </a:lvl9pPr>
                    </a:lstStyle>
                    <a:p>
                      <a:pPr algn="ctr" defTabSz="914400">
                        <a:defRPr sz="2000" b="1">
                          <a:solidFill>
                            <a:srgbClr val="FFFFFF"/>
                          </a:solidFill>
                          <a:sym typeface="Raleway"/>
                        </a:defRPr>
                      </a:pPr>
                      <a:endParaRPr sz="800">
                        <a:latin typeface="Raleway" panose="020B0503030101060003" pitchFamily="34" charset="77"/>
                      </a:endParaRPr>
                    </a:p>
                  </a:txBody>
                  <a:tcPr marL="50800" marR="50800" marT="50800" marB="50800" anchor="ctr" horzOverflow="overflow">
                    <a:lnL w="0">
                      <a:miter lim="400000"/>
                    </a:lnL>
                    <a:lnR w="0">
                      <a:miter lim="400000"/>
                    </a:lnR>
                    <a:lnT w="12700">
                      <a:solidFill>
                        <a:srgbClr val="B8B8B8"/>
                      </a:solidFill>
                      <a:miter lim="400000"/>
                    </a:lnT>
                    <a:lnB w="12700">
                      <a:solidFill>
                        <a:srgbClr val="B8B8B8"/>
                      </a:solidFill>
                      <a:miter lim="400000"/>
                    </a:lnB>
                    <a:lnTlToBr w="12700" cmpd="sng">
                      <a:noFill/>
                      <a:prstDash val="solid"/>
                    </a:lnTlToBr>
                    <a:lnBlToTr w="12700" cmpd="sng">
                      <a:noFill/>
                      <a:prstDash val="solid"/>
                    </a:lnBlToTr>
                    <a:noFill/>
                  </a:tcPr>
                </a:tc>
                <a:tc vMerge="1">
                  <a:txBody>
                    <a:bodyPr/>
                    <a:lstStyle/>
                    <a:p>
                      <a:endParaRPr lang="en-IE"/>
                    </a:p>
                  </a:txBody>
                  <a:tcPr/>
                </a:tc>
                <a:extLst>
                  <a:ext uri="{0D108BD9-81ED-4DB2-BD59-A6C34878D82A}">
                    <a16:rowId xmlns:a16="http://schemas.microsoft.com/office/drawing/2014/main" val="10005"/>
                  </a:ext>
                </a:extLst>
              </a:tr>
              <a:tr h="363886">
                <a:tc gridSpan="8">
                  <a:txBody>
                    <a:bodyPr/>
                    <a:lstStyle/>
                    <a:p>
                      <a:pPr algn="l" defTabSz="914400">
                        <a:defRPr sz="1800" b="0">
                          <a:solidFill>
                            <a:srgbClr val="000000"/>
                          </a:solidFill>
                        </a:defRPr>
                      </a:pPr>
                      <a:r>
                        <a:rPr lang="nl-NL" sz="1000" b="0" dirty="0">
                          <a:solidFill>
                            <a:srgbClr val="FFFFFF"/>
                          </a:solidFill>
                          <a:latin typeface="Raleway Bold" pitchFamily="2" charset="0"/>
                          <a:sym typeface="Raleway"/>
                        </a:rPr>
                        <a:t>Mobile Web Specifications</a:t>
                      </a:r>
                    </a:p>
                  </a:txBody>
                  <a:tcPr marL="50800" marR="50800" marT="50800" marB="50800" anchor="ctr" horzOverflow="overflow">
                    <a:lnL w="0">
                      <a:miter lim="400000"/>
                    </a:lnL>
                    <a:lnR w="0">
                      <a:noFill/>
                      <a:miter lim="400000"/>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ctr" defTabSz="914400">
                        <a:defRPr sz="2000">
                          <a:solidFill>
                            <a:srgbClr val="FFFFFF"/>
                          </a:solidFill>
                          <a:sym typeface="Raleway"/>
                        </a:defRPr>
                      </a:pPr>
                      <a:endParaRPr sz="800" b="0" dirty="0">
                        <a:latin typeface="Raleway" panose="020B0503030101060003" pitchFamily="34" charset="77"/>
                      </a:endParaRPr>
                    </a:p>
                  </a:txBody>
                  <a:tcPr marL="50800" marR="50800" marT="50800" marB="50800" anchor="ctr" horzOverflow="overflow">
                    <a:lnL w="0">
                      <a:noFill/>
                      <a:miter lim="400000"/>
                    </a:lnL>
                    <a:lnR w="0">
                      <a:noFill/>
                      <a:miter lim="400000"/>
                    </a:lnR>
                    <a:lnT w="12700">
                      <a:solidFill>
                        <a:srgbClr val="B8B8B8"/>
                      </a:solidFill>
                      <a:miter lim="400000"/>
                    </a:lnT>
                    <a:lnB w="0">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ctr" defTabSz="914400">
                        <a:defRPr sz="2000">
                          <a:solidFill>
                            <a:srgbClr val="FFFFFF"/>
                          </a:solidFill>
                          <a:sym typeface="Raleway"/>
                        </a:defRPr>
                      </a:pPr>
                      <a:endParaRPr sz="800" dirty="0">
                        <a:latin typeface="Raleway" panose="020B0503030101060003" pitchFamily="34" charset="77"/>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ctr" defTabSz="914400">
                        <a:defRPr sz="2000">
                          <a:solidFill>
                            <a:srgbClr val="FFFFFF"/>
                          </a:solidFill>
                          <a:sym typeface="Raleway"/>
                        </a:defRPr>
                      </a:pPr>
                      <a:endParaRPr sz="800">
                        <a:latin typeface="Raleway" panose="020B0503030101060003" pitchFamily="34" charset="77"/>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pPr algn="ctr" defTabSz="914400">
                        <a:defRPr sz="2000">
                          <a:solidFill>
                            <a:srgbClr val="FFFFFF"/>
                          </a:solidFill>
                          <a:sym typeface="Raleway"/>
                        </a:defRPr>
                      </a:pPr>
                      <a:endParaRPr sz="800" dirty="0">
                        <a:latin typeface="Raleway" panose="020B0503030101060003" pitchFamily="34" charset="77"/>
                      </a:endParaRPr>
                    </a:p>
                  </a:txBody>
                  <a:tcPr marL="50800" marR="50800" marT="50800" marB="50800" anchor="ctr" horzOverflow="overflow">
                    <a:lnL w="0">
                      <a:noFill/>
                      <a:miter lim="400000"/>
                    </a:lnL>
                    <a:lnR w="0">
                      <a:miter lim="400000"/>
                    </a:lnR>
                    <a:lnT w="12700">
                      <a:solidFill>
                        <a:srgbClr val="B8B8B8"/>
                      </a:solidFill>
                      <a:miter lim="400000"/>
                    </a:lnT>
                    <a:lnB w="0">
                      <a:miter lim="400000"/>
                    </a:lnB>
                    <a:lnTlToBr w="12700" cmpd="sng">
                      <a:noFill/>
                      <a:prstDash val="solid"/>
                    </a:lnTlToBr>
                    <a:lnBlToTr w="12700" cmpd="sng">
                      <a:noFill/>
                      <a:prstDash val="solid"/>
                    </a:lnBlToTr>
                    <a:noFill/>
                  </a:tcPr>
                </a:tc>
                <a:tc hMerge="1">
                  <a:txBody>
                    <a:bodyPr/>
                    <a:lstStyle/>
                    <a:p>
                      <a:pPr algn="l" defTabSz="914400">
                        <a:defRPr sz="1800" b="0">
                          <a:solidFill>
                            <a:srgbClr val="000000"/>
                          </a:solidFill>
                        </a:defRPr>
                      </a:pPr>
                      <a:endParaRPr lang="nl-NL" sz="800" b="1" dirty="0">
                        <a:solidFill>
                          <a:srgbClr val="FFFFFF"/>
                        </a:solidFill>
                        <a:latin typeface="Raleway Light" pitchFamily="2" charset="0"/>
                        <a:sym typeface="Raleway"/>
                      </a:endParaRPr>
                    </a:p>
                  </a:txBody>
                  <a:tcPr marL="50800" marR="50800" marT="50800" marB="50800" anchor="ctr" horzOverflow="overflow">
                    <a:lnL w="0">
                      <a:miter lim="400000"/>
                    </a:lnL>
                    <a:lnR w="0">
                      <a:miter lim="400000"/>
                    </a:lnR>
                    <a:lnT w="12700" cap="flat" cmpd="sng" algn="ctr">
                      <a:solidFill>
                        <a:srgbClr val="B8B8B8"/>
                      </a:solidFill>
                      <a:prstDash val="solid"/>
                      <a:miter lim="400000"/>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41859832"/>
                  </a:ext>
                </a:extLst>
              </a:tr>
              <a:tr h="254462">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MPU</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300 x 250</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gridSpan="3">
                  <a:txBody>
                    <a:bodyPr/>
                    <a:lstStyle/>
                    <a:p>
                      <a:pPr algn="ctr" defTabSz="914400">
                        <a:defRPr sz="1800" b="0">
                          <a:solidFill>
                            <a:srgbClr val="000000"/>
                          </a:solidFill>
                        </a:defRPr>
                      </a:pPr>
                      <a:r>
                        <a:rPr lang="en-IE" sz="800" b="0" i="0" kern="1200" dirty="0">
                          <a:solidFill>
                            <a:schemeClr val="bg1"/>
                          </a:solidFill>
                          <a:effectLst/>
                          <a:latin typeface="Lora" pitchFamily="2" charset="0"/>
                          <a:ea typeface="+mn-ea"/>
                          <a:cs typeface="+mn-cs"/>
                        </a:rPr>
                        <a:t>15 sec max animation length.</a:t>
                      </a:r>
                      <a:endParaRPr lang="en-IE" sz="800" b="0" kern="1200" dirty="0">
                        <a:solidFill>
                          <a:schemeClr val="bg1"/>
                        </a:solidFill>
                        <a:latin typeface="Lora" pitchFamily="2" charset="0"/>
                        <a:ea typeface="+mn-ea"/>
                        <a:cs typeface="+mn-cs"/>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algn="l" defTabSz="914400">
                        <a:defRPr sz="1800" b="0">
                          <a:solidFill>
                            <a:srgbClr val="000000"/>
                          </a:solidFill>
                        </a:defRPr>
                      </a:pPr>
                      <a:r>
                        <a:rPr lang="en-IE" sz="800" b="0" i="0" kern="1200" dirty="0">
                          <a:solidFill>
                            <a:schemeClr val="bg1"/>
                          </a:solidFill>
                          <a:effectLst/>
                          <a:latin typeface="Raleway Light" pitchFamily="2" charset="0"/>
                          <a:ea typeface="+mn-ea"/>
                          <a:cs typeface="+mn-cs"/>
                        </a:rPr>
                        <a:t>15 sec max animation length.</a:t>
                      </a:r>
                      <a:br>
                        <a:rPr lang="en-IE" sz="800" b="0" kern="1200" dirty="0">
                          <a:solidFill>
                            <a:schemeClr val="bg1"/>
                          </a:solidFill>
                          <a:latin typeface="Raleway Light" pitchFamily="2" charset="0"/>
                          <a:ea typeface="+mn-ea"/>
                          <a:cs typeface="+mn-cs"/>
                        </a:rPr>
                      </a:br>
                      <a:r>
                        <a:rPr lang="en-IE" sz="800" b="0" kern="1200" dirty="0">
                          <a:solidFill>
                            <a:schemeClr val="bg1"/>
                          </a:solidFill>
                          <a:latin typeface="Raleway Light" pitchFamily="2" charset="0"/>
                          <a:ea typeface="+mn-ea"/>
                          <a:cs typeface="+mn-cs"/>
                        </a:rPr>
                        <a:t>Video not allowed.</a:t>
                      </a:r>
                      <a:endParaRPr lang="nl-NL" sz="800" b="0" dirty="0">
                        <a:solidFill>
                          <a:schemeClr val="bg1"/>
                        </a:solidFill>
                        <a:latin typeface="Raleway Light" pitchFamily="2" charset="0"/>
                        <a:sym typeface="Raleway"/>
                      </a:endParaRPr>
                    </a:p>
                  </a:txBody>
                  <a:tcPr marL="50800" marR="50800" marT="50800" marB="50800" anchor="ctr" horzOverflow="overflow">
                    <a:lnL w="0">
                      <a:noFill/>
                      <a:miter lim="400000"/>
                    </a:lnL>
                    <a:lnR w="0">
                      <a:noFill/>
                      <a:miter lim="400000"/>
                    </a:lnR>
                    <a:lnT w="12700" cap="flat" cmpd="sng" algn="ctr">
                      <a:noFill/>
                      <a:prstDash val="solid"/>
                      <a:round/>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2" hMerge="1">
                  <a:txBody>
                    <a:bodyPr/>
                    <a:lstStyle/>
                    <a:p>
                      <a:pPr algn="ctr" defTabSz="914400">
                        <a:defRPr sz="1800" b="0">
                          <a:solidFill>
                            <a:srgbClr val="000000"/>
                          </a:solidFill>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noFill/>
                      <a:prstDash val="solid"/>
                      <a:round/>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2">
                  <a:txBody>
                    <a:bodyPr/>
                    <a:lstStyle/>
                    <a:p>
                      <a:pPr algn="ctr" defTabSz="914400">
                        <a:defRPr sz="1800" b="0">
                          <a:solidFill>
                            <a:srgbClr val="000000"/>
                          </a:solidFill>
                        </a:defRPr>
                      </a:pPr>
                      <a:r>
                        <a:rPr lang="nl-NL" sz="800" b="1" dirty="0">
                          <a:solidFill>
                            <a:srgbClr val="FFFFFF"/>
                          </a:solidFill>
                          <a:latin typeface="Raleway" panose="020B0503030101060003" pitchFamily="34" charset="77"/>
                          <a:sym typeface="Raleway"/>
                        </a:rPr>
                        <a:t>0-4.99</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03369"/>
                  </a:ext>
                </a:extLst>
              </a:tr>
              <a:tr h="348815">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Adhesion Mobile Banner</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320 x 50</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50 KB</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vMerge="1">
                  <a:txBody>
                    <a:bodyPr/>
                    <a:lstStyle/>
                    <a:p>
                      <a:pPr algn="ctr" defTabSz="914400">
                        <a:defRPr sz="1800" b="0">
                          <a:solidFill>
                            <a:srgbClr val="000000"/>
                          </a:solidFill>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p>
                      <a:pPr algn="ctr" defTabSz="914400">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p>
                      <a:pPr algn="ctr" defTabSz="914400">
                        <a:defRPr sz="1800" b="0">
                          <a:solidFill>
                            <a:srgbClr val="000000"/>
                          </a:solidFill>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p>
                      <a:pPr algn="ctr" defTabSz="914400">
                        <a:defRPr sz="1800" b="0">
                          <a:solidFill>
                            <a:srgbClr val="000000"/>
                          </a:solidFill>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3815525"/>
                  </a:ext>
                </a:extLst>
              </a:tr>
              <a:tr h="363886">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1000" b="0" dirty="0">
                          <a:solidFill>
                            <a:srgbClr val="FFFFFF"/>
                          </a:solidFill>
                          <a:latin typeface="Raleway Bold" pitchFamily="2" charset="0"/>
                          <a:sym typeface="Raleway"/>
                        </a:rPr>
                        <a:t>In App Specifications</a:t>
                      </a:r>
                    </a:p>
                  </a:txBody>
                  <a:tcPr marL="50800" marR="50800" marT="50800" marB="50800" anchor="ctr" horzOverflow="overflow">
                    <a:lnL w="0">
                      <a:miter lim="400000"/>
                    </a:lnL>
                    <a:lnR w="0">
                      <a:noFill/>
                      <a:miter lim="400000"/>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algn="l"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l"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algn="l"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pPr algn="l" defTabSz="914400">
                        <a:defRPr sz="1800" b="0">
                          <a:solidFill>
                            <a:srgbClr val="000000"/>
                          </a:solidFill>
                        </a:defRPr>
                      </a:pPr>
                      <a:endParaRPr lang="nl-NL" sz="8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0">
                      <a:miter lim="400000"/>
                    </a:lnL>
                    <a:lnR w="0">
                      <a:miter lim="400000"/>
                    </a:lnR>
                    <a:lnT w="12700" cap="flat" cmpd="sng" algn="ctr">
                      <a:solidFill>
                        <a:srgbClr val="B8B8B8"/>
                      </a:solidFill>
                      <a:prstDash val="solid"/>
                      <a:miter lim="400000"/>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4099216144"/>
                  </a:ext>
                </a:extLst>
              </a:tr>
              <a:tr h="348815">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MPU</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300 x 250</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a:txBody>
                    <a:bodyPr/>
                    <a:lstStyle/>
                    <a:p>
                      <a:pPr algn="ctr" defTabSz="914400">
                        <a:defRPr sz="1800" b="0">
                          <a:solidFill>
                            <a:srgbClr val="000000"/>
                          </a:solidFill>
                        </a:defRPr>
                      </a:pPr>
                      <a:r>
                        <a:rPr lang="nl-NL" sz="800" b="0" dirty="0">
                          <a:solidFill>
                            <a:srgbClr val="FFFFFF"/>
                          </a:solidFill>
                          <a:latin typeface="Raleway" panose="020B0503030101060003" pitchFamily="34" charset="77"/>
                          <a:sym typeface="Raleway"/>
                        </a:rPr>
                        <a:t>200 KB</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Lora" pitchFamily="2" charset="0"/>
                          <a:sym typeface="Raleway"/>
                        </a:rPr>
                        <a:t>15 sec max amination length</a:t>
                      </a:r>
                    </a:p>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900" b="0" dirty="0">
                        <a:solidFill>
                          <a:srgbClr val="FFFFFF"/>
                        </a:solidFill>
                        <a:latin typeface="Lora" pitchFamily="2" charset="0"/>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0">
                      <a:noFill/>
                      <a:miter lim="400000"/>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15 sec max amination length</a:t>
                      </a:r>
                    </a:p>
                  </a:txBody>
                  <a:tcPr marL="50800" marR="50800" marT="50800" marB="50800" anchor="ctr" horzOverflow="overflow">
                    <a:lnL w="0">
                      <a:noFill/>
                      <a:miter lim="400000"/>
                    </a:lnL>
                    <a:lnR w="0">
                      <a:noFill/>
                      <a:miter lim="400000"/>
                    </a:lnR>
                    <a:lnT w="12700" cap="flat" cmpd="sng" algn="ctr">
                      <a:noFill/>
                      <a:prstDash val="solid"/>
                      <a:round/>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0-4.99</a:t>
                      </a:r>
                    </a:p>
                  </a:txBody>
                  <a:tcPr marL="50800" marR="50800" marT="50800" marB="50800" anchor="ctr" horzOverflow="overflow">
                    <a:lnL w="0">
                      <a:noFill/>
                      <a:miter lim="400000"/>
                    </a:lnL>
                    <a:lnR w="0">
                      <a:noFill/>
                      <a:miter lim="400000"/>
                    </a:lnR>
                    <a:lnT w="12700" cap="flat" cmpd="sng" algn="ctr">
                      <a:noFill/>
                      <a:prstDash val="solid"/>
                      <a:round/>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Light" pitchFamily="2" charset="0"/>
                          <a:sym typeface="Raleway"/>
                        </a:rPr>
                        <a:t>0-4.99</a:t>
                      </a:r>
                    </a:p>
                  </a:txBody>
                  <a:tcPr marL="50800" marR="50800" marT="50800" marB="50800"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8990683"/>
                  </a:ext>
                </a:extLst>
              </a:tr>
              <a:tr h="428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panose="020B0503030101060003" pitchFamily="34" charset="77"/>
                          <a:sym typeface="Raleway"/>
                        </a:rPr>
                        <a:t>Adhesion Mobile Banner</a:t>
                      </a:r>
                    </a:p>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panose="020B0503030101060003" pitchFamily="34" charset="77"/>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320 x 50</a:t>
                      </a:r>
                    </a:p>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50 KB</a:t>
                      </a:r>
                    </a:p>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800" b="0" dirty="0">
                        <a:solidFill>
                          <a:srgbClr val="FFFFFF"/>
                        </a:solidFill>
                        <a:latin typeface="Raleway Light" pitchFamily="2" charset="0"/>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Lora" pitchFamily="2" charset="0"/>
                          <a:sym typeface="Raleway"/>
                        </a:rPr>
                        <a:t>15 sec max amination length</a:t>
                      </a:r>
                    </a:p>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900" b="0" dirty="0">
                        <a:solidFill>
                          <a:srgbClr val="FFFFFF"/>
                        </a:solidFill>
                        <a:latin typeface="Lora" pitchFamily="2" charset="0"/>
                        <a:sym typeface="Raleway"/>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en-IE" sz="800" b="0" i="0" kern="1200" dirty="0">
                          <a:solidFill>
                            <a:schemeClr val="bg1"/>
                          </a:solidFill>
                          <a:effectLst/>
                          <a:latin typeface="Raleway Light" pitchFamily="2" charset="0"/>
                          <a:ea typeface="+mn-ea"/>
                          <a:cs typeface="+mn-cs"/>
                        </a:rPr>
                        <a:t>Minimum 24 fps for video. 15 sec max length for animation. 30 sec max length for video (unlimited user-initiated). 2.2 MB additional file size for host-initiated video (unlimited user-initiated)</a:t>
                      </a:r>
                      <a:endParaRPr lang="nl-NL" sz="800" b="0" dirty="0">
                        <a:solidFill>
                          <a:schemeClr val="bg1"/>
                        </a:solidFill>
                        <a:latin typeface="Raleway Light" pitchFamily="2" charset="0"/>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0-4.999</a:t>
                      </a: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0" dirty="0">
                          <a:solidFill>
                            <a:srgbClr val="FFFFFF"/>
                          </a:solidFill>
                          <a:latin typeface="Raleway Light" pitchFamily="2" charset="0"/>
                          <a:sym typeface="Raleway"/>
                        </a:rPr>
                        <a:t>0-4.999</a:t>
                      </a: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8417071"/>
                  </a:ext>
                </a:extLst>
              </a:tr>
              <a:tr h="363886">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1000" b="1" dirty="0">
                          <a:solidFill>
                            <a:srgbClr val="FFFFFF"/>
                          </a:solidFill>
                          <a:latin typeface="Raleway Bold" pitchFamily="2" charset="0"/>
                          <a:sym typeface="Raleway"/>
                        </a:rPr>
                        <a:t>Video Specifications</a:t>
                      </a:r>
                    </a:p>
                  </a:txBody>
                  <a:tcPr marL="50800" marR="50800" marT="50800" marB="50800" anchor="ctr" horzOverflow="overflow">
                    <a:lnL w="0">
                      <a:miter lim="400000"/>
                    </a:lnL>
                    <a:lnR w="0">
                      <a:noFill/>
                      <a:miter lim="400000"/>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000" b="1" dirty="0">
                        <a:solidFill>
                          <a:srgbClr val="FFFFFF"/>
                        </a:solidFill>
                        <a:latin typeface="Raleway" panose="020B0503030101060003" pitchFamily="34" charset="77"/>
                        <a:sym typeface="Raleway"/>
                      </a:endParaRPr>
                    </a:p>
                  </a:txBody>
                  <a:tcPr marL="50800" marR="50800" marT="50800" marB="50800" anchor="ctr" horzOverflow="overflow">
                    <a:lnL w="0">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29199091"/>
                  </a:ext>
                </a:extLst>
              </a:tr>
              <a:tr h="22570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Max Video Length</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gridSpan="6">
                  <a:txBody>
                    <a:bodyPr/>
                    <a:lstStyle/>
                    <a:p>
                      <a:r>
                        <a:rPr lang="en-IE" sz="900" b="0">
                          <a:solidFill>
                            <a:srgbClr val="FFFFFF"/>
                          </a:solidFill>
                          <a:latin typeface="Lora" pitchFamily="2" charset="0"/>
                          <a:sym typeface="Raleway"/>
                        </a:rPr>
                        <a:t>30 seconds for Pre-roll, 60 seconds for In-Article video</a:t>
                      </a:r>
                      <a:endParaRPr lang="en-IE" sz="900" b="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endParaRPr lang="en-IE"/>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noFill/>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endParaRPr lang="nl-NL" sz="1400" b="1" dirty="0">
                        <a:solidFill>
                          <a:srgbClr val="FFFFFF"/>
                        </a:solidFill>
                        <a:latin typeface="Raleway" panose="020B0503030101060003" pitchFamily="34" charset="77"/>
                        <a:sym typeface="Raleway"/>
                      </a:endParaRPr>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tc hMerge="1">
                  <a:txBody>
                    <a:bodyPr/>
                    <a:lstStyle/>
                    <a:p>
                      <a:endParaRPr lang="en-IE"/>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390345"/>
                  </a:ext>
                </a:extLst>
              </a:tr>
              <a:tr h="50870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Format</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endParaRPr lang="en-IE"/>
                    </a:p>
                  </a:txBody>
                  <a:tcPr/>
                </a:tc>
                <a:tc gridSpan="6">
                  <a:txBody>
                    <a:bodyPr/>
                    <a:lstStyle/>
                    <a:p>
                      <a:r>
                        <a:rPr lang="en-IE" sz="900" b="0" i="0" kern="1200">
                          <a:solidFill>
                            <a:schemeClr val="bg1"/>
                          </a:solidFill>
                          <a:effectLst/>
                          <a:latin typeface="Lora" pitchFamily="2" charset="0"/>
                          <a:ea typeface="+mn-ea"/>
                          <a:cs typeface="+mn-cs"/>
                        </a:rPr>
                        <a:t>H.264 (MP4) and WebM video file types must all be included within each video creative (other formats may be included but may not be used)</a:t>
                      </a:r>
                      <a:endParaRPr lang="en-IE" sz="900" b="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endParaRPr lang="en-IE"/>
                    </a:p>
                  </a:txBody>
                  <a:tcPr/>
                </a:tc>
                <a:tc hMerge="1">
                  <a:txBody>
                    <a:bodyPr/>
                    <a:lstStyle/>
                    <a:p>
                      <a:endParaRPr lang="en-IE"/>
                    </a:p>
                  </a:txBody>
                  <a:tcPr>
                    <a:lnL w="12700" cmpd="sng">
                      <a:noFill/>
                      <a:prstDash val="solid"/>
                    </a:lnL>
                    <a:lnT w="12700" cmpd="sng">
                      <a:noFill/>
                      <a:prstDash val="solid"/>
                    </a:lnT>
                  </a:tcPr>
                </a:tc>
                <a:tc hMerge="1">
                  <a:txBody>
                    <a:bodyPr/>
                    <a:lstStyle/>
                    <a:p>
                      <a:endParaRPr lang="en-IE"/>
                    </a:p>
                  </a:txBody>
                  <a:tcPr/>
                </a:tc>
                <a:tc hMerge="1">
                  <a:txBody>
                    <a:bodyPr/>
                    <a:lstStyle/>
                    <a:p>
                      <a:endParaRPr lang="en-IE"/>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9465811"/>
                  </a:ext>
                </a:extLst>
              </a:tr>
              <a:tr h="6752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Aspect Ratio</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endParaRPr lang="en-IE"/>
                    </a:p>
                  </a:txBody>
                  <a:tcPr/>
                </a:tc>
                <a:tc gridSpan="6">
                  <a:txBody>
                    <a:bodyPr/>
                    <a:lstStyle/>
                    <a:p>
                      <a:r>
                        <a:rPr lang="en-IE" sz="900" b="0" i="0" kern="1200" dirty="0">
                          <a:solidFill>
                            <a:schemeClr val="bg1"/>
                          </a:solidFill>
                          <a:effectLst/>
                          <a:latin typeface="Lora" pitchFamily="2" charset="0"/>
                          <a:ea typeface="+mn-ea"/>
                          <a:cs typeface="+mn-cs"/>
                        </a:rPr>
                        <a:t>720p or below is required, the optional inclusion of 1080p is recommended – either 16:9 or 4:3 aspect ratios are acceptable. Examples of each are 16:9 – 854×480; 1280×720; 1920×1080 and 4:3 – 480×360; 720×540; 960×720</a:t>
                      </a:r>
                      <a:endParaRPr lang="en-IE" sz="900" b="0" dirty="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endParaRPr lang="en-IE"/>
                    </a:p>
                  </a:txBody>
                  <a:tcPr/>
                </a:tc>
                <a:tc hMerge="1">
                  <a:txBody>
                    <a:bodyPr/>
                    <a:lstStyle/>
                    <a:p>
                      <a:endParaRPr lang="en-IE"/>
                    </a:p>
                  </a:txBody>
                  <a:tcPr>
                    <a:lnL w="12700" cmpd="sng">
                      <a:noFill/>
                      <a:prstDash val="solid"/>
                    </a:lnL>
                  </a:tcPr>
                </a:tc>
                <a:tc hMerge="1">
                  <a:txBody>
                    <a:bodyPr/>
                    <a:lstStyle/>
                    <a:p>
                      <a:endParaRPr lang="en-IE"/>
                    </a:p>
                  </a:txBody>
                  <a:tcPr/>
                </a:tc>
                <a:tc hMerge="1">
                  <a:txBody>
                    <a:bodyPr/>
                    <a:lstStyle/>
                    <a:p>
                      <a:endParaRPr lang="en-IE"/>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1138306"/>
                  </a:ext>
                </a:extLst>
              </a:tr>
              <a:tr h="22570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Audio Format</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endParaRPr lang="en-IE"/>
                    </a:p>
                  </a:txBody>
                  <a:tcPr/>
                </a:tc>
                <a:tc gridSpan="6">
                  <a:txBody>
                    <a:bodyPr/>
                    <a:lstStyle/>
                    <a:p>
                      <a:r>
                        <a:rPr lang="nl-NL" sz="900" b="0" dirty="0">
                          <a:solidFill>
                            <a:srgbClr val="FFFFFF"/>
                          </a:solidFill>
                          <a:latin typeface="Lora" pitchFamily="2" charset="0"/>
                          <a:sym typeface="Raleway"/>
                        </a:rPr>
                        <a:t>MP3 or AAC preferred</a:t>
                      </a:r>
                      <a:endParaRPr lang="en-IE" sz="900" b="0" dirty="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endParaRPr lang="en-IE"/>
                    </a:p>
                  </a:txBody>
                  <a:tcPr/>
                </a:tc>
                <a:tc hMerge="1">
                  <a:txBody>
                    <a:bodyPr/>
                    <a:lstStyle/>
                    <a:p>
                      <a:endParaRPr lang="en-IE"/>
                    </a:p>
                  </a:txBody>
                  <a:tcPr>
                    <a:lnL w="12700" cmpd="sng">
                      <a:noFill/>
                      <a:prstDash val="solid"/>
                    </a:lnL>
                  </a:tcPr>
                </a:tc>
                <a:tc hMerge="1">
                  <a:txBody>
                    <a:bodyPr/>
                    <a:lstStyle/>
                    <a:p>
                      <a:endParaRPr lang="en-IE"/>
                    </a:p>
                  </a:txBody>
                  <a:tcPr/>
                </a:tc>
                <a:tc hMerge="1">
                  <a:txBody>
                    <a:bodyPr/>
                    <a:lstStyle/>
                    <a:p>
                      <a:endParaRPr lang="en-IE"/>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6255075"/>
                  </a:ext>
                </a:extLst>
              </a:tr>
              <a:tr h="22570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Frames per second</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endParaRPr lang="en-IE"/>
                    </a:p>
                  </a:txBody>
                  <a:tcPr/>
                </a:tc>
                <a:tc gridSpan="6">
                  <a:txBody>
                    <a:bodyPr/>
                    <a:lstStyle/>
                    <a:p>
                      <a:r>
                        <a:rPr lang="nl-NL" sz="900" b="0" dirty="0">
                          <a:solidFill>
                            <a:srgbClr val="FFFFFF"/>
                          </a:solidFill>
                          <a:latin typeface="Lora" pitchFamily="2" charset="0"/>
                          <a:sym typeface="Raleway"/>
                        </a:rPr>
                        <a:t>Up to 30 fps</a:t>
                      </a:r>
                      <a:endParaRPr lang="en-IE" sz="900" b="0" dirty="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endParaRPr lang="en-IE"/>
                    </a:p>
                  </a:txBody>
                  <a:tcPr/>
                </a:tc>
                <a:tc hMerge="1">
                  <a:txBody>
                    <a:bodyPr/>
                    <a:lstStyle/>
                    <a:p>
                      <a:endParaRPr lang="en-IE"/>
                    </a:p>
                  </a:txBody>
                  <a:tcPr>
                    <a:lnL w="12700" cmpd="sng">
                      <a:noFill/>
                      <a:prstDash val="solid"/>
                    </a:lnL>
                  </a:tcPr>
                </a:tc>
                <a:tc hMerge="1">
                  <a:txBody>
                    <a:bodyPr/>
                    <a:lstStyle/>
                    <a:p>
                      <a:endParaRPr lang="en-IE"/>
                    </a:p>
                  </a:txBody>
                  <a:tcPr/>
                </a:tc>
                <a:tc hMerge="1">
                  <a:txBody>
                    <a:bodyPr/>
                    <a:lstStyle/>
                    <a:p>
                      <a:endParaRPr lang="en-IE" dirty="0"/>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12700" cap="flat" cmpd="sng" algn="ctr">
                      <a:solidFill>
                        <a:srgbClr val="B8B8B8"/>
                      </a:solidFill>
                      <a:prstDash val="solid"/>
                      <a:miter lim="4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9140031"/>
                  </a:ext>
                </a:extLst>
              </a:tr>
              <a:tr h="22570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lang="nl-NL" sz="800" b="1" dirty="0">
                          <a:solidFill>
                            <a:srgbClr val="FFFFFF"/>
                          </a:solidFill>
                          <a:latin typeface="Raleway" panose="020B0503030101060003" pitchFamily="34" charset="77"/>
                          <a:sym typeface="Raleway"/>
                        </a:rPr>
                        <a:t>Maximum File Size</a:t>
                      </a: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22222"/>
                    </a:solidFill>
                  </a:tcPr>
                </a:tc>
                <a:tc hMerge="1">
                  <a:txBody>
                    <a:bodyPr/>
                    <a:lstStyle/>
                    <a:p>
                      <a:endParaRPr lang="en-IE"/>
                    </a:p>
                  </a:txBody>
                  <a:tcPr/>
                </a:tc>
                <a:tc gridSpan="6">
                  <a:txBody>
                    <a:bodyPr/>
                    <a:lstStyle/>
                    <a:p>
                      <a:r>
                        <a:rPr lang="nl-NL" sz="900" b="0" dirty="0">
                          <a:solidFill>
                            <a:srgbClr val="FFFFFF"/>
                          </a:solidFill>
                          <a:latin typeface="Lora" pitchFamily="2" charset="0"/>
                          <a:sym typeface="Raleway"/>
                        </a:rPr>
                        <a:t>4 MB</a:t>
                      </a:r>
                      <a:endParaRPr lang="en-IE" sz="900" b="0" dirty="0">
                        <a:latin typeface="Lora" pitchFamily="2" charset="0"/>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E"/>
                    </a:p>
                  </a:txBody>
                  <a:tcPr/>
                </a:tc>
                <a:tc hMerge="1">
                  <a:txBody>
                    <a:bodyPr/>
                    <a:lstStyle/>
                    <a:p>
                      <a:endParaRPr lang="en-IE"/>
                    </a:p>
                  </a:txBody>
                  <a:tcPr/>
                </a:tc>
                <a:tc hMerge="1">
                  <a:txBody>
                    <a:bodyPr/>
                    <a:lstStyle/>
                    <a:p>
                      <a:endParaRPr lang="en-IE"/>
                    </a:p>
                  </a:txBody>
                  <a:tcPr>
                    <a:lnL w="12700" cmpd="sng">
                      <a:noFill/>
                      <a:prstDash val="solid"/>
                    </a:lnL>
                  </a:tcPr>
                </a:tc>
                <a:tc hMerge="1">
                  <a:txBody>
                    <a:bodyPr/>
                    <a:lstStyle/>
                    <a:p>
                      <a:endParaRPr lang="en-IE"/>
                    </a:p>
                  </a:txBody>
                  <a:tcPr/>
                </a:tc>
                <a:tc hMerge="1">
                  <a:txBody>
                    <a:bodyPr/>
                    <a:lstStyle/>
                    <a:p>
                      <a:endParaRPr lang="en-IE" dirty="0"/>
                    </a:p>
                  </a:txBody>
                  <a:tcPr marL="50800" marR="50800" marT="50800" marB="50800" anchor="ctr" horzOverflow="overflow">
                    <a:lnL w="0">
                      <a:noFill/>
                      <a:miter lim="400000"/>
                    </a:lnL>
                    <a:lnR w="0">
                      <a:miter lim="400000"/>
                    </a:lnR>
                    <a:lnT w="12700" cap="flat" cmpd="sng" algn="ctr">
                      <a:solidFill>
                        <a:srgbClr val="B8B8B8"/>
                      </a:solidFill>
                      <a:prstDash val="solid"/>
                      <a:miter lim="400000"/>
                      <a:headEnd type="none" w="med" len="med"/>
                      <a:tailEnd type="none" w="med" len="med"/>
                    </a:lnT>
                    <a:lnB w="0">
                      <a:noFill/>
                      <a:miter lim="400000"/>
                    </a:lnB>
                    <a:lnTlToBr w="12700" cmpd="sng">
                      <a:noFill/>
                      <a:prstDash val="solid"/>
                    </a:lnTlToBr>
                    <a:lnBlToTr w="12700" cmpd="sng">
                      <a:noFill/>
                      <a:prstDash val="solid"/>
                    </a:lnBlToTr>
                    <a:noFill/>
                  </a:tcPr>
                </a:tc>
                <a:extLst>
                  <a:ext uri="{0D108BD9-81ED-4DB2-BD59-A6C34878D82A}">
                    <a16:rowId xmlns:a16="http://schemas.microsoft.com/office/drawing/2014/main" val="3855248558"/>
                  </a:ext>
                </a:extLst>
              </a:tr>
            </a:tbl>
          </a:graphicData>
        </a:graphic>
      </p:graphicFrame>
      <p:sp>
        <p:nvSpPr>
          <p:cNvPr id="9" name="TextBox 8">
            <a:extLst>
              <a:ext uri="{FF2B5EF4-FFF2-40B4-BE49-F238E27FC236}">
                <a16:creationId xmlns:a16="http://schemas.microsoft.com/office/drawing/2014/main" id="{623B19C9-787D-4AC9-9366-89DD5033FC17}"/>
              </a:ext>
            </a:extLst>
          </p:cNvPr>
          <p:cNvSpPr txBox="1"/>
          <p:nvPr/>
        </p:nvSpPr>
        <p:spPr>
          <a:xfrm>
            <a:off x="244257" y="7966306"/>
            <a:ext cx="5905500" cy="1438855"/>
          </a:xfrm>
          <a:prstGeom prst="rect">
            <a:avLst/>
          </a:prstGeom>
          <a:noFill/>
        </p:spPr>
        <p:txBody>
          <a:bodyPr wrap="square" rtlCol="0">
            <a:spAutoFit/>
          </a:bodyPr>
          <a:lstStyle/>
          <a:p>
            <a:pPr algn="l">
              <a:lnSpc>
                <a:spcPct val="150000"/>
              </a:lnSpc>
            </a:pPr>
            <a:r>
              <a:rPr lang="en-IE" sz="900" b="0" i="0" dirty="0">
                <a:solidFill>
                  <a:schemeClr val="bg1"/>
                </a:solidFill>
                <a:effectLst/>
                <a:latin typeface="Lora" pitchFamily="2" charset="0"/>
              </a:rPr>
              <a:t>Section takeovers are special sections and can be filled with a combination of standard formats:</a:t>
            </a:r>
          </a:p>
          <a:p>
            <a:pPr marL="628650" indent="-266700" algn="l">
              <a:lnSpc>
                <a:spcPct val="150000"/>
              </a:lnSpc>
              <a:buFont typeface="Arial" panose="020B0604020202020204" pitchFamily="34" charset="0"/>
              <a:buChar char="•"/>
            </a:pPr>
            <a:r>
              <a:rPr lang="en-IE" sz="900" b="0" i="0" dirty="0">
                <a:solidFill>
                  <a:schemeClr val="bg1"/>
                </a:solidFill>
                <a:effectLst/>
                <a:latin typeface="Lora" pitchFamily="2" charset="0"/>
              </a:rPr>
              <a:t>2 Skins: 170×1086 (Static only) gif, </a:t>
            </a:r>
            <a:r>
              <a:rPr lang="en-IE" sz="900" b="0" i="0" dirty="0" err="1">
                <a:solidFill>
                  <a:schemeClr val="bg1"/>
                </a:solidFill>
                <a:effectLst/>
                <a:latin typeface="Lora" pitchFamily="2" charset="0"/>
              </a:rPr>
              <a:t>png</a:t>
            </a:r>
            <a:r>
              <a:rPr lang="en-IE" sz="900" b="0" i="0" dirty="0">
                <a:solidFill>
                  <a:schemeClr val="bg1"/>
                </a:solidFill>
                <a:effectLst/>
                <a:latin typeface="Lora" pitchFamily="2" charset="0"/>
              </a:rPr>
              <a:t> or jpeg images (max. file size 200KB)</a:t>
            </a:r>
          </a:p>
          <a:p>
            <a:pPr marL="628650" indent="-266700" algn="l">
              <a:lnSpc>
                <a:spcPct val="150000"/>
              </a:lnSpc>
              <a:buFont typeface="Arial" panose="020B0604020202020204" pitchFamily="34" charset="0"/>
              <a:buChar char="•"/>
            </a:pPr>
            <a:r>
              <a:rPr lang="en-IE" sz="900" b="0" i="0" dirty="0">
                <a:solidFill>
                  <a:schemeClr val="bg1"/>
                </a:solidFill>
                <a:effectLst/>
                <a:latin typeface="Lora" pitchFamily="2" charset="0"/>
              </a:rPr>
              <a:t>1 Half Page 300×600 and 1 MPU 300×250 or 2 MPUs</a:t>
            </a:r>
          </a:p>
          <a:p>
            <a:pPr marL="628650" indent="-266700" algn="l">
              <a:lnSpc>
                <a:spcPct val="150000"/>
              </a:lnSpc>
              <a:buFont typeface="Arial" panose="020B0604020202020204" pitchFamily="34" charset="0"/>
              <a:buChar char="•"/>
            </a:pPr>
            <a:r>
              <a:rPr lang="en-IE" sz="900" b="0" i="0" dirty="0">
                <a:solidFill>
                  <a:schemeClr val="bg1"/>
                </a:solidFill>
                <a:effectLst/>
                <a:latin typeface="Lora" pitchFamily="2" charset="0"/>
              </a:rPr>
              <a:t>1 Billboard 970×250 or 1 Leader board 728×90 or 1 Super Leader board 970×90</a:t>
            </a:r>
          </a:p>
          <a:p>
            <a:pPr marL="628650" indent="-266700" algn="l">
              <a:lnSpc>
                <a:spcPct val="150000"/>
              </a:lnSpc>
              <a:buFont typeface="Arial" panose="020B0604020202020204" pitchFamily="34" charset="0"/>
              <a:buChar char="•"/>
            </a:pPr>
            <a:r>
              <a:rPr lang="en-IE" sz="900" dirty="0">
                <a:solidFill>
                  <a:schemeClr val="bg1"/>
                </a:solidFill>
                <a:latin typeface="Lora" pitchFamily="2" charset="0"/>
              </a:rPr>
              <a:t>1 320x50 for running on Mobile</a:t>
            </a:r>
            <a:endParaRPr lang="en-IE" sz="900" b="0" i="0" dirty="0">
              <a:solidFill>
                <a:schemeClr val="bg1"/>
              </a:solidFill>
              <a:effectLst/>
              <a:latin typeface="Lora" pitchFamily="2" charset="0"/>
            </a:endParaRPr>
          </a:p>
          <a:p>
            <a:endParaRPr lang="en-IE" sz="1000" b="1" dirty="0">
              <a:solidFill>
                <a:schemeClr val="bg1"/>
              </a:solidFill>
              <a:effectLst/>
              <a:latin typeface="Lora" pitchFamily="2" charset="0"/>
            </a:endParaRPr>
          </a:p>
          <a:p>
            <a:endParaRPr lang="en-IE" sz="1000" dirty="0">
              <a:solidFill>
                <a:schemeClr val="bg1"/>
              </a:solidFill>
              <a:latin typeface="Lora" pitchFamily="2" charset="0"/>
            </a:endParaRPr>
          </a:p>
        </p:txBody>
      </p:sp>
      <p:sp>
        <p:nvSpPr>
          <p:cNvPr id="2" name="TextBox 1">
            <a:extLst>
              <a:ext uri="{FF2B5EF4-FFF2-40B4-BE49-F238E27FC236}">
                <a16:creationId xmlns:a16="http://schemas.microsoft.com/office/drawing/2014/main" id="{08B02C32-EDBD-4885-A140-2B24243D5147}"/>
              </a:ext>
            </a:extLst>
          </p:cNvPr>
          <p:cNvSpPr txBox="1"/>
          <p:nvPr/>
        </p:nvSpPr>
        <p:spPr>
          <a:xfrm>
            <a:off x="244257" y="7712129"/>
            <a:ext cx="2729132" cy="368114"/>
          </a:xfrm>
          <a:prstGeom prst="rect">
            <a:avLst/>
          </a:prstGeom>
          <a:noFill/>
        </p:spPr>
        <p:txBody>
          <a:bodyPr wrap="square" rtlCol="0">
            <a:spAutoFit/>
          </a:bodyPr>
          <a:lstStyle/>
          <a:p>
            <a:r>
              <a:rPr lang="nl-NL" sz="1000" b="1" dirty="0">
                <a:solidFill>
                  <a:srgbClr val="FFFFFF"/>
                </a:solidFill>
                <a:latin typeface="Raleway" panose="020B0503030101060003" pitchFamily="34" charset="77"/>
                <a:sym typeface="Raleway"/>
              </a:rPr>
              <a:t>Section Take Overs</a:t>
            </a:r>
          </a:p>
          <a:p>
            <a:endParaRPr lang="en-IE" dirty="0"/>
          </a:p>
        </p:txBody>
      </p:sp>
    </p:spTree>
    <p:extLst>
      <p:ext uri="{BB962C8B-B14F-4D97-AF65-F5344CB8AC3E}">
        <p14:creationId xmlns:p14="http://schemas.microsoft.com/office/powerpoint/2010/main" val="149662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EFBA41-9D8C-46EA-B8CB-26149178FBE8}"/>
              </a:ext>
            </a:extLst>
          </p:cNvPr>
          <p:cNvSpPr>
            <a:spLocks noGrp="1"/>
          </p:cNvSpPr>
          <p:nvPr>
            <p:ph type="body" sz="quarter" idx="11"/>
          </p:nvPr>
        </p:nvSpPr>
        <p:spPr>
          <a:xfrm>
            <a:off x="388159" y="5075879"/>
            <a:ext cx="5768801" cy="3013075"/>
          </a:xfrm>
        </p:spPr>
        <p:txBody>
          <a:bodyPr/>
          <a:lstStyle/>
          <a:p>
            <a:pPr algn="l">
              <a:lnSpc>
                <a:spcPct val="150000"/>
              </a:lnSpc>
            </a:pPr>
            <a:r>
              <a:rPr lang="en-IE" sz="1200" b="1" dirty="0">
                <a:solidFill>
                  <a:schemeClr val="bg1"/>
                </a:solidFill>
                <a:effectLst/>
                <a:latin typeface="Raleway Bold" pitchFamily="2" charset="0"/>
              </a:rPr>
              <a:t>Operations manager print advertising</a:t>
            </a:r>
            <a:br>
              <a:rPr lang="en-IE" sz="1000" b="1" dirty="0">
                <a:solidFill>
                  <a:schemeClr val="bg1"/>
                </a:solidFill>
                <a:effectLst/>
                <a:latin typeface="Lora" pitchFamily="2" charset="0"/>
              </a:rPr>
            </a:br>
            <a:r>
              <a:rPr lang="en-IE" sz="1000" b="1" i="0" dirty="0">
                <a:solidFill>
                  <a:schemeClr val="bg1"/>
                </a:solidFill>
                <a:effectLst/>
                <a:latin typeface="Raleway regular" pitchFamily="2" charset="0"/>
              </a:rPr>
              <a:t>Declan Maguire </a:t>
            </a:r>
            <a:br>
              <a:rPr lang="en-IE" sz="1000" b="1" i="0" dirty="0">
                <a:solidFill>
                  <a:schemeClr val="bg1"/>
                </a:solidFill>
                <a:effectLst/>
                <a:latin typeface="Raleway regular" pitchFamily="2" charset="0"/>
              </a:rPr>
            </a:br>
            <a:r>
              <a:rPr lang="en-IE" sz="1000" b="1" i="0" dirty="0">
                <a:solidFill>
                  <a:schemeClr val="bg1"/>
                </a:solidFill>
                <a:effectLst/>
                <a:latin typeface="Raleway regular" pitchFamily="2" charset="0"/>
              </a:rPr>
              <a:t>Tel: +353 1 705 5841 </a:t>
            </a:r>
            <a:br>
              <a:rPr lang="en-IE" sz="1000" b="1" i="0" dirty="0">
                <a:solidFill>
                  <a:schemeClr val="bg1"/>
                </a:solidFill>
                <a:effectLst/>
                <a:latin typeface="Raleway regular" pitchFamily="2" charset="0"/>
              </a:rPr>
            </a:br>
            <a:r>
              <a:rPr lang="en-IE" sz="1000" b="1" i="0" dirty="0">
                <a:solidFill>
                  <a:schemeClr val="bg1"/>
                </a:solidFill>
                <a:effectLst/>
                <a:latin typeface="Raleway regular" pitchFamily="2" charset="0"/>
              </a:rPr>
              <a:t>Email: dmaguire@mediahuis.ie</a:t>
            </a:r>
          </a:p>
          <a:p>
            <a:pPr algn="l">
              <a:lnSpc>
                <a:spcPct val="150000"/>
              </a:lnSpc>
            </a:pPr>
            <a:r>
              <a:rPr lang="en-IE" sz="1200" b="1" dirty="0">
                <a:solidFill>
                  <a:schemeClr val="bg1"/>
                </a:solidFill>
                <a:effectLst/>
                <a:latin typeface="Raleway Bold" pitchFamily="2" charset="0"/>
              </a:rPr>
              <a:t>Production supervisor print advertising</a:t>
            </a:r>
            <a:br>
              <a:rPr lang="en-IE" sz="1000" b="1" dirty="0">
                <a:solidFill>
                  <a:schemeClr val="bg1"/>
                </a:solidFill>
                <a:effectLst/>
                <a:latin typeface="Lora" pitchFamily="2" charset="0"/>
              </a:rPr>
            </a:br>
            <a:r>
              <a:rPr lang="en-IE" sz="1000" b="1" i="0" dirty="0">
                <a:solidFill>
                  <a:schemeClr val="bg1"/>
                </a:solidFill>
                <a:effectLst/>
                <a:latin typeface="Raleway regular" pitchFamily="2" charset="0"/>
              </a:rPr>
              <a:t>Eleanor Horan</a:t>
            </a:r>
            <a:br>
              <a:rPr lang="en-IE" sz="1000" b="1" i="0" dirty="0">
                <a:solidFill>
                  <a:schemeClr val="bg1"/>
                </a:solidFill>
                <a:effectLst/>
                <a:latin typeface="Raleway regular" pitchFamily="2" charset="0"/>
              </a:rPr>
            </a:br>
            <a:r>
              <a:rPr lang="en-IE" sz="1000" b="1" i="0" dirty="0">
                <a:solidFill>
                  <a:schemeClr val="bg1"/>
                </a:solidFill>
                <a:effectLst/>
                <a:latin typeface="Raleway regular" pitchFamily="2" charset="0"/>
              </a:rPr>
              <a:t>Tel: +353 1 705 5882</a:t>
            </a:r>
            <a:br>
              <a:rPr lang="en-IE" sz="1000" b="1" i="0" dirty="0">
                <a:solidFill>
                  <a:schemeClr val="bg1"/>
                </a:solidFill>
                <a:effectLst/>
                <a:latin typeface="Raleway regular" pitchFamily="2" charset="0"/>
              </a:rPr>
            </a:br>
            <a:r>
              <a:rPr lang="en-IE" sz="1000" b="1" i="0" dirty="0">
                <a:solidFill>
                  <a:schemeClr val="bg1"/>
                </a:solidFill>
                <a:effectLst/>
                <a:latin typeface="Raleway regular" pitchFamily="2" charset="0"/>
              </a:rPr>
              <a:t>Email: ehoran@mediahuis.ie</a:t>
            </a:r>
          </a:p>
          <a:p>
            <a:pPr algn="l">
              <a:lnSpc>
                <a:spcPct val="150000"/>
              </a:lnSpc>
            </a:pPr>
            <a:r>
              <a:rPr lang="en-IE" sz="1200" b="1" dirty="0">
                <a:solidFill>
                  <a:schemeClr val="bg1"/>
                </a:solidFill>
                <a:effectLst/>
                <a:latin typeface="Raleway Bold" pitchFamily="2" charset="0"/>
              </a:rPr>
              <a:t>Nominated production house: </a:t>
            </a:r>
            <a:r>
              <a:rPr lang="en-IE" sz="1200" b="1" dirty="0" err="1">
                <a:solidFill>
                  <a:schemeClr val="bg1"/>
                </a:solidFill>
                <a:effectLst/>
                <a:latin typeface="Raleway Bold" pitchFamily="2" charset="0"/>
              </a:rPr>
              <a:t>Typeform</a:t>
            </a:r>
            <a:r>
              <a:rPr lang="en-IE" sz="1200" b="1" dirty="0">
                <a:solidFill>
                  <a:schemeClr val="bg1"/>
                </a:solidFill>
                <a:effectLst/>
                <a:latin typeface="Raleway Bold" pitchFamily="2" charset="0"/>
              </a:rPr>
              <a:t> Repro</a:t>
            </a:r>
            <a:br>
              <a:rPr lang="en-IE" sz="1000" b="1" dirty="0">
                <a:solidFill>
                  <a:schemeClr val="bg1"/>
                </a:solidFill>
                <a:effectLst/>
                <a:latin typeface="Lora" pitchFamily="2" charset="0"/>
              </a:rPr>
            </a:br>
            <a:r>
              <a:rPr lang="en-IE" sz="1000" b="1" i="0" dirty="0">
                <a:solidFill>
                  <a:schemeClr val="bg1"/>
                </a:solidFill>
                <a:effectLst/>
                <a:latin typeface="Raleway regular" pitchFamily="2" charset="0"/>
              </a:rPr>
              <a:t>Derek </a:t>
            </a:r>
            <a:r>
              <a:rPr lang="en-IE" sz="1000" b="1" i="0" dirty="0" err="1">
                <a:solidFill>
                  <a:schemeClr val="bg1"/>
                </a:solidFill>
                <a:effectLst/>
                <a:latin typeface="Raleway regular" pitchFamily="2" charset="0"/>
              </a:rPr>
              <a:t>Skehan</a:t>
            </a:r>
            <a:br>
              <a:rPr lang="en-IE" sz="1000" b="1" dirty="0">
                <a:solidFill>
                  <a:schemeClr val="bg1"/>
                </a:solidFill>
                <a:latin typeface="Raleway regular" pitchFamily="2" charset="0"/>
              </a:rPr>
            </a:br>
            <a:r>
              <a:rPr lang="en-IE" sz="1000" b="1" i="0" dirty="0">
                <a:solidFill>
                  <a:schemeClr val="bg1"/>
                </a:solidFill>
                <a:effectLst/>
                <a:latin typeface="Raleway regular" pitchFamily="2" charset="0"/>
              </a:rPr>
              <a:t>Tel: + 353 1 855 3855 Contact: </a:t>
            </a:r>
            <a:br>
              <a:rPr lang="en-IE" sz="1000" b="1" dirty="0">
                <a:solidFill>
                  <a:schemeClr val="bg1"/>
                </a:solidFill>
                <a:latin typeface="Raleway regular" pitchFamily="2" charset="0"/>
              </a:rPr>
            </a:br>
            <a:r>
              <a:rPr lang="en-IE" sz="1000" b="1" i="0" dirty="0">
                <a:solidFill>
                  <a:schemeClr val="bg1"/>
                </a:solidFill>
                <a:effectLst/>
                <a:latin typeface="Raleway regular" pitchFamily="2" charset="0"/>
              </a:rPr>
              <a:t>Email: dereks@typeform.ie</a:t>
            </a:r>
          </a:p>
          <a:p>
            <a:pPr>
              <a:lnSpc>
                <a:spcPct val="150000"/>
              </a:lnSpc>
            </a:pPr>
            <a:r>
              <a:rPr lang="en-IE" sz="1200" dirty="0">
                <a:solidFill>
                  <a:schemeClr val="bg1"/>
                </a:solidFill>
                <a:latin typeface="Raleway Bold" pitchFamily="2" charset="0"/>
              </a:rPr>
              <a:t>Digital Ad Operations</a:t>
            </a:r>
            <a:br>
              <a:rPr lang="en-IE" sz="1200" dirty="0">
                <a:solidFill>
                  <a:schemeClr val="bg1"/>
                </a:solidFill>
                <a:latin typeface="Raleway Bold" pitchFamily="2" charset="0"/>
              </a:rPr>
            </a:br>
            <a:r>
              <a:rPr lang="en-IE" sz="1000" b="1" i="0" dirty="0">
                <a:solidFill>
                  <a:schemeClr val="bg1"/>
                </a:solidFill>
                <a:effectLst/>
                <a:latin typeface="Raleway regular" pitchFamily="2" charset="0"/>
              </a:rPr>
              <a:t>Email: digitalops@mediahuis.ie</a:t>
            </a:r>
          </a:p>
          <a:p>
            <a:pPr>
              <a:lnSpc>
                <a:spcPct val="150000"/>
              </a:lnSpc>
            </a:pPr>
            <a:endParaRPr lang="en-IE" sz="1200" dirty="0">
              <a:solidFill>
                <a:schemeClr val="bg1"/>
              </a:solidFill>
              <a:latin typeface="Raleway Bold" pitchFamily="2" charset="0"/>
            </a:endParaRPr>
          </a:p>
          <a:p>
            <a:pPr>
              <a:lnSpc>
                <a:spcPct val="150000"/>
              </a:lnSpc>
            </a:pPr>
            <a:endParaRPr lang="en-IE" sz="1200" dirty="0">
              <a:solidFill>
                <a:schemeClr val="bg1"/>
              </a:solidFill>
              <a:latin typeface="Raleway Bold" pitchFamily="2" charset="0"/>
            </a:endParaRPr>
          </a:p>
          <a:p>
            <a:pPr>
              <a:lnSpc>
                <a:spcPct val="150000"/>
              </a:lnSpc>
            </a:pPr>
            <a:endParaRPr lang="en-IE" sz="900" dirty="0">
              <a:solidFill>
                <a:schemeClr val="bg1"/>
              </a:solidFill>
              <a:latin typeface="Lora" pitchFamily="2" charset="0"/>
            </a:endParaRPr>
          </a:p>
        </p:txBody>
      </p:sp>
      <p:sp>
        <p:nvSpPr>
          <p:cNvPr id="3" name="Title 2">
            <a:extLst>
              <a:ext uri="{FF2B5EF4-FFF2-40B4-BE49-F238E27FC236}">
                <a16:creationId xmlns:a16="http://schemas.microsoft.com/office/drawing/2014/main" id="{D17AD1A6-F124-4FE4-8C90-2189E01B1310}"/>
              </a:ext>
            </a:extLst>
          </p:cNvPr>
          <p:cNvSpPr>
            <a:spLocks noGrp="1"/>
          </p:cNvSpPr>
          <p:nvPr>
            <p:ph type="title"/>
          </p:nvPr>
        </p:nvSpPr>
        <p:spPr>
          <a:xfrm>
            <a:off x="388159" y="4576326"/>
            <a:ext cx="6081682" cy="785303"/>
          </a:xfrm>
        </p:spPr>
        <p:txBody>
          <a:bodyPr/>
          <a:lstStyle/>
          <a:p>
            <a:r>
              <a:rPr lang="en-IE" dirty="0"/>
              <a:t>Contact Details</a:t>
            </a:r>
          </a:p>
        </p:txBody>
      </p:sp>
      <p:sp>
        <p:nvSpPr>
          <p:cNvPr id="4" name="TextBox 3">
            <a:extLst>
              <a:ext uri="{FF2B5EF4-FFF2-40B4-BE49-F238E27FC236}">
                <a16:creationId xmlns:a16="http://schemas.microsoft.com/office/drawing/2014/main" id="{4C3A12E0-C13F-4BF6-A70A-9EA289982BAB}"/>
              </a:ext>
            </a:extLst>
          </p:cNvPr>
          <p:cNvSpPr txBox="1"/>
          <p:nvPr/>
        </p:nvSpPr>
        <p:spPr>
          <a:xfrm>
            <a:off x="251460" y="801161"/>
            <a:ext cx="5905500" cy="800219"/>
          </a:xfrm>
          <a:prstGeom prst="rect">
            <a:avLst/>
          </a:prstGeom>
          <a:noFill/>
        </p:spPr>
        <p:txBody>
          <a:bodyPr wrap="square" rtlCol="0">
            <a:spAutoFit/>
          </a:bodyPr>
          <a:lstStyle/>
          <a:p>
            <a:pPr marL="171450" indent="-171450" algn="l">
              <a:buFont typeface="Arial" panose="020B0604020202020204" pitchFamily="34" charset="0"/>
              <a:buChar char="•"/>
            </a:pPr>
            <a:r>
              <a:rPr lang="en-US" sz="900" b="0" i="0" dirty="0">
                <a:solidFill>
                  <a:schemeClr val="bg1"/>
                </a:solidFill>
                <a:effectLst/>
                <a:latin typeface="Lora" pitchFamily="2" charset="0"/>
              </a:rPr>
              <a:t>Dimensions: W-320 H-480. Max initial file size: 100kb. Max </a:t>
            </a:r>
            <a:r>
              <a:rPr lang="en-US" sz="900" b="0" i="0" dirty="0" err="1">
                <a:solidFill>
                  <a:schemeClr val="bg1"/>
                </a:solidFill>
                <a:effectLst/>
                <a:latin typeface="Lora" pitchFamily="2" charset="0"/>
              </a:rPr>
              <a:t>subload</a:t>
            </a:r>
            <a:r>
              <a:rPr lang="en-US" sz="900" b="0" i="0" dirty="0">
                <a:solidFill>
                  <a:schemeClr val="bg1"/>
                </a:solidFill>
                <a:effectLst/>
                <a:latin typeface="Lora" pitchFamily="2" charset="0"/>
              </a:rPr>
              <a:t>: 1mb. Max user-initiated animation/video/sound file size: 4mb. Animation duration: 30 seconds max, 15s recommended. Logos or images to bet included should be in JPEG, PNG or SVG format. Please include all copy, Click URL’s, Call to Action and tracking links (optional). Preview link can be provided prior to go live.</a:t>
            </a:r>
            <a:endParaRPr lang="en-IE" sz="1000" b="1" dirty="0">
              <a:solidFill>
                <a:schemeClr val="bg1"/>
              </a:solidFill>
              <a:effectLst/>
              <a:latin typeface="Lora" pitchFamily="2" charset="0"/>
            </a:endParaRPr>
          </a:p>
          <a:p>
            <a:endParaRPr lang="en-IE" sz="1000" dirty="0">
              <a:solidFill>
                <a:schemeClr val="bg1"/>
              </a:solidFill>
              <a:latin typeface="Lora" pitchFamily="2" charset="0"/>
            </a:endParaRPr>
          </a:p>
        </p:txBody>
      </p:sp>
      <p:sp>
        <p:nvSpPr>
          <p:cNvPr id="5" name="TextBox 4">
            <a:extLst>
              <a:ext uri="{FF2B5EF4-FFF2-40B4-BE49-F238E27FC236}">
                <a16:creationId xmlns:a16="http://schemas.microsoft.com/office/drawing/2014/main" id="{3A2EAA1D-0E12-4D91-8BA7-D41448CB0A2B}"/>
              </a:ext>
            </a:extLst>
          </p:cNvPr>
          <p:cNvSpPr txBox="1"/>
          <p:nvPr/>
        </p:nvSpPr>
        <p:spPr>
          <a:xfrm>
            <a:off x="244257" y="433047"/>
            <a:ext cx="2729132" cy="368114"/>
          </a:xfrm>
          <a:prstGeom prst="rect">
            <a:avLst/>
          </a:prstGeom>
          <a:noFill/>
        </p:spPr>
        <p:txBody>
          <a:bodyPr wrap="square" rtlCol="0">
            <a:spAutoFit/>
          </a:bodyPr>
          <a:lstStyle/>
          <a:p>
            <a:r>
              <a:rPr lang="nl-NL" sz="1000" b="1" dirty="0" err="1">
                <a:solidFill>
                  <a:srgbClr val="FFFFFF"/>
                </a:solidFill>
                <a:latin typeface="Raleway" panose="020B0503030101060003" pitchFamily="34" charset="77"/>
                <a:sym typeface="Raleway"/>
              </a:rPr>
              <a:t>Interscroller</a:t>
            </a:r>
            <a:endParaRPr lang="nl-NL" sz="1000" b="1" dirty="0">
              <a:solidFill>
                <a:srgbClr val="FFFFFF"/>
              </a:solidFill>
              <a:latin typeface="Raleway" panose="020B0503030101060003" pitchFamily="34" charset="77"/>
              <a:sym typeface="Raleway"/>
            </a:endParaRPr>
          </a:p>
          <a:p>
            <a:endParaRPr lang="en-IE" dirty="0"/>
          </a:p>
        </p:txBody>
      </p:sp>
      <p:sp>
        <p:nvSpPr>
          <p:cNvPr id="6" name="TextBox 5">
            <a:extLst>
              <a:ext uri="{FF2B5EF4-FFF2-40B4-BE49-F238E27FC236}">
                <a16:creationId xmlns:a16="http://schemas.microsoft.com/office/drawing/2014/main" id="{B19F9804-4A49-4E02-8505-CF9CDCCEC3F9}"/>
              </a:ext>
            </a:extLst>
          </p:cNvPr>
          <p:cNvSpPr txBox="1"/>
          <p:nvPr/>
        </p:nvSpPr>
        <p:spPr>
          <a:xfrm>
            <a:off x="251460" y="1512170"/>
            <a:ext cx="5905500" cy="1615827"/>
          </a:xfrm>
          <a:prstGeom prst="rect">
            <a:avLst/>
          </a:prstGeom>
          <a:noFill/>
        </p:spPr>
        <p:txBody>
          <a:bodyPr wrap="square" rtlCol="0">
            <a:spAutoFit/>
          </a:bodyPr>
          <a:lstStyle/>
          <a:p>
            <a:pPr algn="l"/>
            <a:r>
              <a:rPr lang="en-US" sz="900" b="0" i="0" dirty="0">
                <a:solidFill>
                  <a:schemeClr val="bg1"/>
                </a:solidFill>
                <a:effectLst/>
                <a:latin typeface="Lora" pitchFamily="2" charset="0"/>
              </a:rPr>
              <a:t>Important info to note for </a:t>
            </a:r>
            <a:r>
              <a:rPr lang="en-US" sz="900" b="0" i="0" dirty="0" err="1">
                <a:solidFill>
                  <a:schemeClr val="bg1"/>
                </a:solidFill>
                <a:effectLst/>
                <a:latin typeface="Lora" pitchFamily="2" charset="0"/>
              </a:rPr>
              <a:t>Interscroller</a:t>
            </a:r>
            <a:r>
              <a:rPr lang="en-US" sz="900" b="0" i="0" dirty="0">
                <a:solidFill>
                  <a:schemeClr val="bg1"/>
                </a:solidFill>
                <a:effectLst/>
                <a:latin typeface="Lora" pitchFamily="2" charset="0"/>
              </a:rPr>
              <a:t>:</a:t>
            </a:r>
          </a:p>
          <a:p>
            <a:pPr algn="l"/>
            <a:endParaRPr lang="en-US" sz="900" dirty="0">
              <a:solidFill>
                <a:schemeClr val="bg1"/>
              </a:solidFill>
              <a:latin typeface="Lora" pitchFamily="2" charset="0"/>
            </a:endParaRPr>
          </a:p>
          <a:p>
            <a:pPr algn="l"/>
            <a:r>
              <a:rPr lang="en-US" sz="900" b="0" i="0" dirty="0">
                <a:solidFill>
                  <a:schemeClr val="bg1"/>
                </a:solidFill>
                <a:effectLst/>
                <a:latin typeface="Lora" pitchFamily="2" charset="0"/>
              </a:rPr>
              <a:t>User should only have to take MAXIMUM 3 swipes of the screen in order to scroll past. Video asset must be in MP4 format and 9:16 aspect ratio (portrait mode). </a:t>
            </a:r>
            <a:r>
              <a:rPr lang="en-US" sz="900" b="0" i="0" dirty="0" err="1">
                <a:solidFill>
                  <a:schemeClr val="bg1"/>
                </a:solidFill>
                <a:effectLst/>
                <a:latin typeface="Lora" pitchFamily="2" charset="0"/>
              </a:rPr>
              <a:t>Mediahuis</a:t>
            </a:r>
            <a:r>
              <a:rPr lang="en-US" sz="900" b="0" i="0" dirty="0">
                <a:solidFill>
                  <a:schemeClr val="bg1"/>
                </a:solidFill>
                <a:effectLst/>
                <a:latin typeface="Lora" pitchFamily="2" charset="0"/>
              </a:rPr>
              <a:t> Ireland recommends uploading the highest quality video possible up to the 4mb limit. All concepts/storyboards must be submitted at least 10 working days before the campaign live date. Click-through URL should be for a page that is optimized for a mobile browser. All images and content are appropriate to the general audience nature of the page. All assets must be SSL compliant - securely served (https://). The ad cannot alter </a:t>
            </a:r>
            <a:r>
              <a:rPr lang="en-US" sz="900" b="0" i="0" dirty="0" err="1">
                <a:solidFill>
                  <a:schemeClr val="bg1"/>
                </a:solidFill>
                <a:effectLst/>
                <a:latin typeface="Lora" pitchFamily="2" charset="0"/>
              </a:rPr>
              <a:t>Mediahuis</a:t>
            </a:r>
            <a:r>
              <a:rPr lang="en-US" sz="900" b="0" i="0" dirty="0">
                <a:solidFill>
                  <a:schemeClr val="bg1"/>
                </a:solidFill>
                <a:effectLst/>
                <a:latin typeface="Lora" pitchFamily="2" charset="0"/>
              </a:rPr>
              <a:t> Ireland brand, or alter the page layout, navigation, design or content. The ad cannot try to launch in a new browser window (pop up/pop under) or shake the browser window. </a:t>
            </a:r>
            <a:r>
              <a:rPr lang="en-US" sz="900" b="0" i="0" dirty="0" err="1">
                <a:solidFill>
                  <a:schemeClr val="bg1"/>
                </a:solidFill>
                <a:effectLst/>
                <a:latin typeface="Lora" pitchFamily="2" charset="0"/>
              </a:rPr>
              <a:t>Minimise</a:t>
            </a:r>
            <a:r>
              <a:rPr lang="en-US" sz="900" b="0" i="0" dirty="0">
                <a:solidFill>
                  <a:schemeClr val="bg1"/>
                </a:solidFill>
                <a:effectLst/>
                <a:latin typeface="Lora" pitchFamily="2" charset="0"/>
              </a:rPr>
              <a:t> the device load for the user as much as possible - ads causing excessive load will be rejected.</a:t>
            </a:r>
            <a:endParaRPr lang="en-IE" sz="1000" dirty="0">
              <a:solidFill>
                <a:schemeClr val="bg1"/>
              </a:solidFill>
              <a:latin typeface="Lora" pitchFamily="2" charset="0"/>
            </a:endParaRPr>
          </a:p>
        </p:txBody>
      </p:sp>
    </p:spTree>
    <p:extLst>
      <p:ext uri="{BB962C8B-B14F-4D97-AF65-F5344CB8AC3E}">
        <p14:creationId xmlns:p14="http://schemas.microsoft.com/office/powerpoint/2010/main" val="329808649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2" id="{E37FC6B8-54DA-154D-B5F8-9338266BE613}" vid="{3A7C4299-4B7F-5C4B-BAA4-623EC4FA546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E96746F533A142A4D5E5C36E1F99FB" ma:contentTypeVersion="11" ma:contentTypeDescription="Een nieuw document maken." ma:contentTypeScope="" ma:versionID="7855f5c5a65559a097057526dffcf3fa">
  <xsd:schema xmlns:xsd="http://www.w3.org/2001/XMLSchema" xmlns:xs="http://www.w3.org/2001/XMLSchema" xmlns:p="http://schemas.microsoft.com/office/2006/metadata/properties" xmlns:ns2="21c748ad-454b-4ecf-a2b2-d103cc4918f5" xmlns:ns3="6482c2b6-35b4-439f-8a87-4e49bd10e299" targetNamespace="http://schemas.microsoft.com/office/2006/metadata/properties" ma:root="true" ma:fieldsID="f842d2986ba66ff0ea914d469892e0a2" ns2:_="" ns3:_="">
    <xsd:import namespace="21c748ad-454b-4ecf-a2b2-d103cc4918f5"/>
    <xsd:import namespace="6482c2b6-35b4-439f-8a87-4e49bd10e29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748ad-454b-4ecf-a2b2-d103cc491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82c2b6-35b4-439f-8a87-4e49bd10e299"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BFD488-E4D2-4E29-BBCC-8B855994D6A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8BCC9BD-59AE-4155-BA6D-20145393453D}">
  <ds:schemaRefs>
    <ds:schemaRef ds:uri="http://schemas.microsoft.com/sharepoint/v3/contenttype/forms"/>
  </ds:schemaRefs>
</ds:datastoreItem>
</file>

<file path=customXml/itemProps3.xml><?xml version="1.0" encoding="utf-8"?>
<ds:datastoreItem xmlns:ds="http://schemas.openxmlformats.org/officeDocument/2006/customXml" ds:itemID="{7403E468-EF08-46A3-8016-35E9AC0AB9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c748ad-454b-4ecf-a2b2-d103cc4918f5"/>
    <ds:schemaRef ds:uri="6482c2b6-35b4-439f-8a87-4e49bd10e2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Kantoorthema</Template>
  <TotalTime>0</TotalTime>
  <Words>1097</Words>
  <Application>Microsoft Office PowerPoint</Application>
  <PresentationFormat>A4 Paper (210x297 mm)</PresentationFormat>
  <Paragraphs>114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Helvetica</vt:lpstr>
      <vt:lpstr>Lora</vt:lpstr>
      <vt:lpstr>Raleway</vt:lpstr>
      <vt:lpstr>Raleway Bold</vt:lpstr>
      <vt:lpstr>Raleway Light</vt:lpstr>
      <vt:lpstr>Raleway regular</vt:lpstr>
      <vt:lpstr>Kantoorthema</vt:lpstr>
      <vt:lpstr>PowerPoint Presentation</vt:lpstr>
      <vt:lpstr>Print Ad Specifications</vt:lpstr>
      <vt:lpstr>Digital Ad Specifications</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Stefan Duikersloot</dc:creator>
  <cp:lastModifiedBy>James Butterly</cp:lastModifiedBy>
  <cp:revision>32</cp:revision>
  <dcterms:created xsi:type="dcterms:W3CDTF">2021-04-22T13:06:20Z</dcterms:created>
  <dcterms:modified xsi:type="dcterms:W3CDTF">2021-09-08T10:44:31Z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0x01010017E96746F533A142A4D5E5C36E1F99FB</vt:lpwstr>
  </property>
</Properties>
</file>